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32" r:id="rId1"/>
  </p:sldMasterIdLst>
  <p:notesMasterIdLst>
    <p:notesMasterId r:id="rId46"/>
  </p:notesMasterIdLst>
  <p:handoutMasterIdLst>
    <p:handoutMasterId r:id="rId47"/>
  </p:handoutMasterIdLst>
  <p:sldIdLst>
    <p:sldId id="298" r:id="rId2"/>
    <p:sldId id="308" r:id="rId3"/>
    <p:sldId id="263" r:id="rId4"/>
    <p:sldId id="282" r:id="rId5"/>
    <p:sldId id="283" r:id="rId6"/>
    <p:sldId id="284" r:id="rId7"/>
    <p:sldId id="289" r:id="rId8"/>
    <p:sldId id="268" r:id="rId9"/>
    <p:sldId id="288" r:id="rId10"/>
    <p:sldId id="270" r:id="rId11"/>
    <p:sldId id="291" r:id="rId12"/>
    <p:sldId id="264" r:id="rId13"/>
    <p:sldId id="271" r:id="rId14"/>
    <p:sldId id="292" r:id="rId15"/>
    <p:sldId id="293" r:id="rId16"/>
    <p:sldId id="294" r:id="rId17"/>
    <p:sldId id="265" r:id="rId18"/>
    <p:sldId id="274" r:id="rId19"/>
    <p:sldId id="275" r:id="rId20"/>
    <p:sldId id="276" r:id="rId21"/>
    <p:sldId id="266" r:id="rId22"/>
    <p:sldId id="277" r:id="rId23"/>
    <p:sldId id="278" r:id="rId24"/>
    <p:sldId id="279" r:id="rId25"/>
    <p:sldId id="280" r:id="rId26"/>
    <p:sldId id="267" r:id="rId27"/>
    <p:sldId id="281" r:id="rId28"/>
    <p:sldId id="299" r:id="rId29"/>
    <p:sldId id="300" r:id="rId30"/>
    <p:sldId id="301" r:id="rId31"/>
    <p:sldId id="302" r:id="rId32"/>
    <p:sldId id="303" r:id="rId33"/>
    <p:sldId id="304" r:id="rId34"/>
    <p:sldId id="305" r:id="rId35"/>
    <p:sldId id="306" r:id="rId36"/>
    <p:sldId id="307" r:id="rId37"/>
    <p:sldId id="309" r:id="rId38"/>
    <p:sldId id="310" r:id="rId39"/>
    <p:sldId id="311" r:id="rId40"/>
    <p:sldId id="257" r:id="rId41"/>
    <p:sldId id="261" r:id="rId42"/>
    <p:sldId id="258" r:id="rId43"/>
    <p:sldId id="312" r:id="rId44"/>
    <p:sldId id="313" r:id="rId4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4248D8-939C-2DB9-7D74-382999A97582}" v="59" dt="2022-08-16T11:38:28.2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75" autoAdjust="0"/>
    <p:restoredTop sz="94297"/>
  </p:normalViewPr>
  <p:slideViewPr>
    <p:cSldViewPr>
      <p:cViewPr varScale="1">
        <p:scale>
          <a:sx n="104" d="100"/>
          <a:sy n="104" d="100"/>
        </p:scale>
        <p:origin x="2152" y="19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8" Type="http://schemas.openxmlformats.org/officeDocument/2006/relationships/slide" Target="slides/slide22.xml"/><Relationship Id="rId13" Type="http://schemas.openxmlformats.org/officeDocument/2006/relationships/slide" Target="slides/slide27.xml"/><Relationship Id="rId3" Type="http://schemas.openxmlformats.org/officeDocument/2006/relationships/slide" Target="slides/slide17.xml"/><Relationship Id="rId7" Type="http://schemas.openxmlformats.org/officeDocument/2006/relationships/slide" Target="slides/slide21.xml"/><Relationship Id="rId12" Type="http://schemas.openxmlformats.org/officeDocument/2006/relationships/slide" Target="slides/slide26.xml"/><Relationship Id="rId2" Type="http://schemas.openxmlformats.org/officeDocument/2006/relationships/slide" Target="slides/slide12.xml"/><Relationship Id="rId1" Type="http://schemas.openxmlformats.org/officeDocument/2006/relationships/slide" Target="slides/slide3.xml"/><Relationship Id="rId6" Type="http://schemas.openxmlformats.org/officeDocument/2006/relationships/slide" Target="slides/slide20.xml"/><Relationship Id="rId11" Type="http://schemas.openxmlformats.org/officeDocument/2006/relationships/slide" Target="slides/slide25.xml"/><Relationship Id="rId5" Type="http://schemas.openxmlformats.org/officeDocument/2006/relationships/slide" Target="slides/slide19.xml"/><Relationship Id="rId10" Type="http://schemas.openxmlformats.org/officeDocument/2006/relationships/slide" Target="slides/slide24.xml"/><Relationship Id="rId4" Type="http://schemas.openxmlformats.org/officeDocument/2006/relationships/slide" Target="slides/slide18.xml"/><Relationship Id="rId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242983D-CB8D-4B74-8DC5-99A6431C7D2D}"/>
              </a:ext>
            </a:extLst>
          </p:cNvPr>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200">
                <a:latin typeface="Times New Roman" charset="0"/>
                <a:ea typeface="ＭＳ Ｐゴシック" charset="0"/>
                <a:cs typeface="+mn-cs"/>
              </a:defRPr>
            </a:lvl1pPr>
          </a:lstStyle>
          <a:p>
            <a:pPr>
              <a:defRPr/>
            </a:pPr>
            <a:endParaRPr lang="en-US"/>
          </a:p>
        </p:txBody>
      </p:sp>
      <p:sp>
        <p:nvSpPr>
          <p:cNvPr id="25603" name="Rectangle 3">
            <a:extLst>
              <a:ext uri="{FF2B5EF4-FFF2-40B4-BE49-F238E27FC236}">
                <a16:creationId xmlns:a16="http://schemas.microsoft.com/office/drawing/2014/main" id="{6DC36C0C-A18D-4A27-8918-FBCCF433250C}"/>
              </a:ext>
            </a:extLst>
          </p:cNvPr>
          <p:cNvSpPr>
            <a:spLocks noGrp="1" noChangeArrowheads="1"/>
          </p:cNvSpPr>
          <p:nvPr>
            <p:ph type="dt" sz="quarter" idx="1"/>
          </p:nvPr>
        </p:nvSpPr>
        <p:spPr bwMode="auto">
          <a:xfrm>
            <a:off x="3886200" y="0"/>
            <a:ext cx="2971800" cy="4572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200">
                <a:latin typeface="Times New Roman" charset="0"/>
                <a:ea typeface="ＭＳ Ｐゴシック" charset="0"/>
                <a:cs typeface="+mn-cs"/>
              </a:defRPr>
            </a:lvl1pPr>
          </a:lstStyle>
          <a:p>
            <a:pPr>
              <a:defRPr/>
            </a:pPr>
            <a:endParaRPr lang="en-US"/>
          </a:p>
        </p:txBody>
      </p:sp>
      <p:sp>
        <p:nvSpPr>
          <p:cNvPr id="25604" name="Rectangle 4">
            <a:extLst>
              <a:ext uri="{FF2B5EF4-FFF2-40B4-BE49-F238E27FC236}">
                <a16:creationId xmlns:a16="http://schemas.microsoft.com/office/drawing/2014/main" id="{9569BD30-BE28-4E86-B92B-8A685B9F377C}"/>
              </a:ext>
            </a:extLst>
          </p:cNvPr>
          <p:cNvSpPr>
            <a:spLocks noGrp="1" noChangeArrowheads="1"/>
          </p:cNvSpPr>
          <p:nvPr>
            <p:ph type="ftr" sz="quarter" idx="2"/>
          </p:nvPr>
        </p:nvSpPr>
        <p:spPr bwMode="auto">
          <a:xfrm>
            <a:off x="0" y="8686800"/>
            <a:ext cx="2971800" cy="457200"/>
          </a:xfrm>
          <a:prstGeom prst="rect">
            <a:avLst/>
          </a:prstGeom>
          <a:noFill/>
          <a:ln>
            <a:noFill/>
          </a:ln>
          <a:effectLst/>
          <a:extLst>
            <a:ext uri="{FAA26D3D-D897-4be2-8F04-BA451C77F1D7}"/>
          </a:extLst>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a:latin typeface="Times New Roman" charset="0"/>
                <a:ea typeface="ＭＳ Ｐゴシック" charset="0"/>
                <a:cs typeface="+mn-cs"/>
              </a:defRPr>
            </a:lvl1pPr>
          </a:lstStyle>
          <a:p>
            <a:pPr>
              <a:defRPr/>
            </a:pPr>
            <a:endParaRPr lang="en-US"/>
          </a:p>
        </p:txBody>
      </p:sp>
      <p:sp>
        <p:nvSpPr>
          <p:cNvPr id="25605" name="Rectangle 5">
            <a:extLst>
              <a:ext uri="{FF2B5EF4-FFF2-40B4-BE49-F238E27FC236}">
                <a16:creationId xmlns:a16="http://schemas.microsoft.com/office/drawing/2014/main" id="{AA564FEB-CEEA-4241-99EB-A4FA1EF7396D}"/>
              </a:ext>
            </a:extLst>
          </p:cNvPr>
          <p:cNvSpPr>
            <a:spLocks noGrp="1" noChangeArrowheads="1"/>
          </p:cNvSpPr>
          <p:nvPr>
            <p:ph type="sldNum" sz="quarter" idx="3"/>
          </p:nvPr>
        </p:nvSpPr>
        <p:spPr bwMode="auto">
          <a:xfrm>
            <a:off x="3886200" y="8686800"/>
            <a:ext cx="2971800" cy="457200"/>
          </a:xfrm>
          <a:prstGeom prst="rect">
            <a:avLst/>
          </a:prstGeom>
          <a:noFill/>
          <a:ln>
            <a:noFill/>
          </a:ln>
          <a:effectLst/>
          <a:extLst>
            <a:ext uri="{FAA26D3D-D897-4be2-8F04-BA451C77F1D7}"/>
          </a:extLst>
        </p:spPr>
        <p:txBody>
          <a:bodyPr vert="horz" wrap="square" lIns="91440" tIns="45720" rIns="91440" bIns="45720" numCol="1" anchor="b" anchorCtr="0" compatLnSpc="1">
            <a:prstTxWarp prst="textNoShape">
              <a:avLst/>
            </a:prstTxWarp>
          </a:bodyPr>
          <a:lstStyle>
            <a:lvl1pPr algn="r" eaLnBrk="1" hangingPunct="1">
              <a:defRPr sz="1200"/>
            </a:lvl1pPr>
          </a:lstStyle>
          <a:p>
            <a:fld id="{33F11816-5DDF-2246-A904-4C603450A227}"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768E7B0E-4F7D-4B7B-AF11-CD0EDDF091A4}"/>
              </a:ext>
            </a:extLst>
          </p:cNvPr>
          <p:cNvSpPr>
            <a:spLocks noGrp="1" noChangeArrowheads="1"/>
          </p:cNvSpPr>
          <p:nvPr>
            <p:ph type="hdr" sz="quarter"/>
          </p:nvPr>
        </p:nvSpPr>
        <p:spPr bwMode="auto">
          <a:xfrm>
            <a:off x="0" y="0"/>
            <a:ext cx="2971800" cy="4572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200">
                <a:latin typeface="Times New Roman" charset="0"/>
                <a:ea typeface="ＭＳ Ｐゴシック" charset="0"/>
                <a:cs typeface="+mn-cs"/>
              </a:defRPr>
            </a:lvl1pPr>
          </a:lstStyle>
          <a:p>
            <a:pPr>
              <a:defRPr/>
            </a:pPr>
            <a:endParaRPr lang="en-US"/>
          </a:p>
        </p:txBody>
      </p:sp>
      <p:sp>
        <p:nvSpPr>
          <p:cNvPr id="27651" name="Rectangle 3">
            <a:extLst>
              <a:ext uri="{FF2B5EF4-FFF2-40B4-BE49-F238E27FC236}">
                <a16:creationId xmlns:a16="http://schemas.microsoft.com/office/drawing/2014/main" id="{DC89AA92-540E-4D78-99B9-1828B1456475}"/>
              </a:ext>
            </a:extLst>
          </p:cNvPr>
          <p:cNvSpPr>
            <a:spLocks noGrp="1" noChangeArrowheads="1"/>
          </p:cNvSpPr>
          <p:nvPr>
            <p:ph type="dt" idx="1"/>
          </p:nvPr>
        </p:nvSpPr>
        <p:spPr bwMode="auto">
          <a:xfrm>
            <a:off x="3886200" y="0"/>
            <a:ext cx="2971800" cy="4572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lvl1pPr algn="r" eaLnBrk="1" fontAlgn="auto" hangingPunct="1">
              <a:spcBef>
                <a:spcPts val="0"/>
              </a:spcBef>
              <a:spcAft>
                <a:spcPts val="0"/>
              </a:spcAft>
              <a:defRPr sz="1200">
                <a:latin typeface="Times New Roman" charset="0"/>
                <a:ea typeface="ＭＳ Ｐゴシック" charset="0"/>
                <a:cs typeface="+mn-cs"/>
              </a:defRPr>
            </a:lvl1pPr>
          </a:lstStyle>
          <a:p>
            <a:pPr>
              <a:defRPr/>
            </a:pPr>
            <a:endParaRPr lang="en-US"/>
          </a:p>
        </p:txBody>
      </p:sp>
      <p:sp>
        <p:nvSpPr>
          <p:cNvPr id="14340" name="Rectangle 4">
            <a:extLst>
              <a:ext uri="{FF2B5EF4-FFF2-40B4-BE49-F238E27FC236}">
                <a16:creationId xmlns:a16="http://schemas.microsoft.com/office/drawing/2014/main" id="{976EEC42-84E5-05C2-6215-68C93AC11DAA}"/>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3" name="Rectangle 5">
            <a:extLst>
              <a:ext uri="{FF2B5EF4-FFF2-40B4-BE49-F238E27FC236}">
                <a16:creationId xmlns:a16="http://schemas.microsoft.com/office/drawing/2014/main" id="{EFF4EB56-16CD-4B6F-B192-1BB5A61D7540}"/>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FAA26D3D-D897-4be2-8F04-BA451C77F1D7}"/>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654" name="Rectangle 6">
            <a:extLst>
              <a:ext uri="{FF2B5EF4-FFF2-40B4-BE49-F238E27FC236}">
                <a16:creationId xmlns:a16="http://schemas.microsoft.com/office/drawing/2014/main" id="{16F6AD88-0878-49AD-9D27-91CFDECC8CCC}"/>
              </a:ext>
            </a:extLst>
          </p:cNvPr>
          <p:cNvSpPr>
            <a:spLocks noGrp="1" noChangeArrowheads="1"/>
          </p:cNvSpPr>
          <p:nvPr>
            <p:ph type="ftr" sz="quarter" idx="4"/>
          </p:nvPr>
        </p:nvSpPr>
        <p:spPr bwMode="auto">
          <a:xfrm>
            <a:off x="0" y="8686800"/>
            <a:ext cx="2971800" cy="457200"/>
          </a:xfrm>
          <a:prstGeom prst="rect">
            <a:avLst/>
          </a:prstGeom>
          <a:noFill/>
          <a:ln>
            <a:noFill/>
          </a:ln>
          <a:effectLst/>
          <a:extLst>
            <a:ext uri="{FAA26D3D-D897-4be2-8F04-BA451C77F1D7}"/>
          </a:extLst>
        </p:spPr>
        <p:txBody>
          <a:bodyPr vert="horz" wrap="square" lIns="91440" tIns="45720" rIns="91440" bIns="45720" numCol="1" anchor="b" anchorCtr="0" compatLnSpc="1">
            <a:prstTxWarp prst="textNoShape">
              <a:avLst/>
            </a:prstTxWarp>
          </a:bodyPr>
          <a:lstStyle>
            <a:lvl1pPr eaLnBrk="1" fontAlgn="auto" hangingPunct="1">
              <a:spcBef>
                <a:spcPts val="0"/>
              </a:spcBef>
              <a:spcAft>
                <a:spcPts val="0"/>
              </a:spcAft>
              <a:defRPr sz="1200">
                <a:latin typeface="Times New Roman" charset="0"/>
                <a:ea typeface="ＭＳ Ｐゴシック" charset="0"/>
                <a:cs typeface="+mn-cs"/>
              </a:defRPr>
            </a:lvl1pPr>
          </a:lstStyle>
          <a:p>
            <a:pPr>
              <a:defRPr/>
            </a:pPr>
            <a:endParaRPr lang="en-US"/>
          </a:p>
        </p:txBody>
      </p:sp>
      <p:sp>
        <p:nvSpPr>
          <p:cNvPr id="27655" name="Rectangle 7">
            <a:extLst>
              <a:ext uri="{FF2B5EF4-FFF2-40B4-BE49-F238E27FC236}">
                <a16:creationId xmlns:a16="http://schemas.microsoft.com/office/drawing/2014/main" id="{73BDE78D-2213-4962-B580-7AC042C90F8D}"/>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FAA26D3D-D897-4be2-8F04-BA451C77F1D7}"/>
          </a:extLst>
        </p:spPr>
        <p:txBody>
          <a:bodyPr vert="horz" wrap="square" lIns="91440" tIns="45720" rIns="91440" bIns="45720" numCol="1" anchor="b" anchorCtr="0" compatLnSpc="1">
            <a:prstTxWarp prst="textNoShape">
              <a:avLst/>
            </a:prstTxWarp>
          </a:bodyPr>
          <a:lstStyle>
            <a:lvl1pPr algn="r" eaLnBrk="1" hangingPunct="1">
              <a:defRPr sz="1200"/>
            </a:lvl1pPr>
          </a:lstStyle>
          <a:p>
            <a:fld id="{96152716-AEF6-D748-82D3-9997A4A7F905}" type="slidenum">
              <a:rPr lang="en-US" altLang="en-US"/>
              <a:pPr/>
              <a:t>‹#›</a:t>
            </a:fld>
            <a:endParaRPr lang="en-US" altLang="en-US"/>
          </a:p>
        </p:txBody>
      </p:sp>
    </p:spTree>
    <p:extLst>
      <p:ext uri="{BB962C8B-B14F-4D97-AF65-F5344CB8AC3E}">
        <p14:creationId xmlns:p14="http://schemas.microsoft.com/office/powerpoint/2010/main" val="25482916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charset="0"/>
        <a:ea typeface="MS PGothic" panose="020B0600070205080204" pitchFamily="34" charset="-128"/>
        <a:cs typeface="ＭＳ Ｐゴシック" charset="0"/>
      </a:defRPr>
    </a:lvl1pPr>
    <a:lvl2pPr marL="457200" algn="l" rtl="0" eaLnBrk="0" fontAlgn="base" hangingPunct="0">
      <a:spcBef>
        <a:spcPct val="30000"/>
      </a:spcBef>
      <a:spcAft>
        <a:spcPct val="0"/>
      </a:spcAft>
      <a:defRPr kumimoji="1" sz="1200" kern="1200">
        <a:solidFill>
          <a:schemeClr val="tx1"/>
        </a:solidFill>
        <a:latin typeface="Times New Roman" charset="0"/>
        <a:ea typeface="MS PGothic" panose="020B0600070205080204" pitchFamily="34"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charset="0"/>
        <a:ea typeface="MS PGothic" panose="020B0600070205080204" pitchFamily="34"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charset="0"/>
        <a:ea typeface="MS PGothic" panose="020B0600070205080204" pitchFamily="34"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D5ACDB6E-E9C9-15C0-BFD0-0E09B4CA23A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2189550-7558-0649-A7E2-F7D75761ABAF}" type="slidenum">
              <a:rPr lang="en-US" altLang="en-US">
                <a:latin typeface="Times New Roman" panose="02020603050405020304" pitchFamily="18" charset="0"/>
                <a:ea typeface="MS PGothic" panose="020B0600070205080204" pitchFamily="34" charset="-128"/>
              </a:rPr>
              <a:pPr/>
              <a:t>3</a:t>
            </a:fld>
            <a:endParaRPr lang="en-US" altLang="en-US">
              <a:latin typeface="Times New Roman" panose="02020603050405020304" pitchFamily="18" charset="0"/>
              <a:ea typeface="MS PGothic" panose="020B0600070205080204" pitchFamily="34" charset="-128"/>
            </a:endParaRPr>
          </a:p>
        </p:txBody>
      </p:sp>
      <p:sp>
        <p:nvSpPr>
          <p:cNvPr id="17411" name="Rectangle 2">
            <a:extLst>
              <a:ext uri="{FF2B5EF4-FFF2-40B4-BE49-F238E27FC236}">
                <a16:creationId xmlns:a16="http://schemas.microsoft.com/office/drawing/2014/main" id="{1C9AD830-E02A-74A9-ABC7-80AC4CFE7D92}"/>
              </a:ext>
            </a:extLst>
          </p:cNvPr>
          <p:cNvSpPr>
            <a:spLocks noGrp="1" noRot="1" noChangeAspect="1" noChangeArrowheads="1" noTextEdit="1"/>
          </p:cNvSpPr>
          <p:nvPr>
            <p:ph type="sldImg"/>
          </p:nvPr>
        </p:nvSpPr>
        <p:spPr>
          <a:ln/>
        </p:spPr>
      </p:sp>
      <p:sp>
        <p:nvSpPr>
          <p:cNvPr id="46083" name="Rectangle 3">
            <a:extLst>
              <a:ext uri="{FF2B5EF4-FFF2-40B4-BE49-F238E27FC236}">
                <a16:creationId xmlns:a16="http://schemas.microsoft.com/office/drawing/2014/main" id="{9BECF6BD-860E-4968-8F9D-2EB561B31BAE}"/>
              </a:ext>
            </a:extLst>
          </p:cNvPr>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041259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04E7B6D9-6607-48FF-C9B4-4C2FFA0C4A6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833385D-806F-FB48-9313-EECB988DDC67}" type="slidenum">
              <a:rPr lang="en-US" altLang="en-US">
                <a:latin typeface="Times New Roman" panose="02020603050405020304" pitchFamily="18" charset="0"/>
                <a:ea typeface="MS PGothic" panose="020B0600070205080204" pitchFamily="34" charset="-128"/>
              </a:rPr>
              <a:pPr/>
              <a:t>24</a:t>
            </a:fld>
            <a:endParaRPr lang="en-US" altLang="en-US">
              <a:latin typeface="Times New Roman" panose="02020603050405020304" pitchFamily="18" charset="0"/>
              <a:ea typeface="MS PGothic" panose="020B0600070205080204" pitchFamily="34" charset="-128"/>
            </a:endParaRPr>
          </a:p>
        </p:txBody>
      </p:sp>
      <p:sp>
        <p:nvSpPr>
          <p:cNvPr id="49155" name="Rectangle 2">
            <a:extLst>
              <a:ext uri="{FF2B5EF4-FFF2-40B4-BE49-F238E27FC236}">
                <a16:creationId xmlns:a16="http://schemas.microsoft.com/office/drawing/2014/main" id="{C666EB0A-06FC-08F6-CF4E-AED8335B6F15}"/>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178BE1B8-F873-4AFD-BA3D-3FD2B969E23B}"/>
              </a:ext>
            </a:extLst>
          </p:cNvPr>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41900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9338E4F3-429B-530D-B68A-8C6474C8421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DFDBE78-3FC7-7246-9933-6F2679D7B16E}" type="slidenum">
              <a:rPr lang="en-US" altLang="en-US">
                <a:latin typeface="Times New Roman" panose="02020603050405020304" pitchFamily="18" charset="0"/>
                <a:ea typeface="MS PGothic" panose="020B0600070205080204" pitchFamily="34" charset="-128"/>
              </a:rPr>
              <a:pPr/>
              <a:t>25</a:t>
            </a:fld>
            <a:endParaRPr lang="en-US" altLang="en-US">
              <a:latin typeface="Times New Roman" panose="02020603050405020304" pitchFamily="18" charset="0"/>
              <a:ea typeface="MS PGothic" panose="020B0600070205080204" pitchFamily="34" charset="-128"/>
            </a:endParaRPr>
          </a:p>
        </p:txBody>
      </p:sp>
      <p:sp>
        <p:nvSpPr>
          <p:cNvPr id="51203" name="Rectangle 2">
            <a:extLst>
              <a:ext uri="{FF2B5EF4-FFF2-40B4-BE49-F238E27FC236}">
                <a16:creationId xmlns:a16="http://schemas.microsoft.com/office/drawing/2014/main" id="{BD14B24F-940E-EF61-6BA5-3E822A85EFF2}"/>
              </a:ext>
            </a:extLst>
          </p:cNvPr>
          <p:cNvSpPr>
            <a:spLocks noGrp="1" noRot="1" noChangeAspect="1" noChangeArrowheads="1" noTextEdit="1"/>
          </p:cNvSpPr>
          <p:nvPr>
            <p:ph type="sldImg"/>
          </p:nvPr>
        </p:nvSpPr>
        <p:spPr>
          <a:ln/>
        </p:spPr>
      </p:sp>
      <p:sp>
        <p:nvSpPr>
          <p:cNvPr id="56323" name="Rectangle 3">
            <a:extLst>
              <a:ext uri="{FF2B5EF4-FFF2-40B4-BE49-F238E27FC236}">
                <a16:creationId xmlns:a16="http://schemas.microsoft.com/office/drawing/2014/main" id="{9DAF429D-A0F6-4410-AA76-C847B4A63B20}"/>
              </a:ext>
            </a:extLst>
          </p:cNvPr>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864469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3C5F5FF4-D525-1CEB-D3DA-5F17CF299CB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373B21F6-4887-1345-866F-9A0EF06871BF}" type="slidenum">
              <a:rPr lang="en-US" altLang="en-US">
                <a:latin typeface="Times New Roman" panose="02020603050405020304" pitchFamily="18" charset="0"/>
                <a:ea typeface="MS PGothic" panose="020B0600070205080204" pitchFamily="34" charset="-128"/>
              </a:rPr>
              <a:pPr/>
              <a:t>26</a:t>
            </a:fld>
            <a:endParaRPr lang="en-US" altLang="en-US">
              <a:latin typeface="Times New Roman" panose="02020603050405020304" pitchFamily="18" charset="0"/>
              <a:ea typeface="MS PGothic" panose="020B0600070205080204" pitchFamily="34" charset="-128"/>
            </a:endParaRPr>
          </a:p>
        </p:txBody>
      </p:sp>
      <p:sp>
        <p:nvSpPr>
          <p:cNvPr id="53251" name="Rectangle 2">
            <a:extLst>
              <a:ext uri="{FF2B5EF4-FFF2-40B4-BE49-F238E27FC236}">
                <a16:creationId xmlns:a16="http://schemas.microsoft.com/office/drawing/2014/main" id="{653BD4CB-3907-A619-D859-D3E8C5F657E8}"/>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75DEA499-F86B-49B2-81BB-C2C4C0AF1D49}"/>
              </a:ext>
            </a:extLst>
          </p:cNvPr>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345535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7FFE08EF-D9D0-676A-1B84-620326D8768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155EDDED-8613-D448-B53C-AAA9EB26B404}" type="slidenum">
              <a:rPr lang="en-US" altLang="en-US">
                <a:latin typeface="Times New Roman" panose="02020603050405020304" pitchFamily="18" charset="0"/>
                <a:ea typeface="MS PGothic" panose="020B0600070205080204" pitchFamily="34" charset="-128"/>
              </a:rPr>
              <a:pPr/>
              <a:t>27</a:t>
            </a:fld>
            <a:endParaRPr lang="en-US" altLang="en-US">
              <a:latin typeface="Times New Roman" panose="02020603050405020304" pitchFamily="18" charset="0"/>
              <a:ea typeface="MS PGothic" panose="020B0600070205080204" pitchFamily="34" charset="-128"/>
            </a:endParaRPr>
          </a:p>
        </p:txBody>
      </p:sp>
      <p:sp>
        <p:nvSpPr>
          <p:cNvPr id="57347" name="Rectangle 2">
            <a:extLst>
              <a:ext uri="{FF2B5EF4-FFF2-40B4-BE49-F238E27FC236}">
                <a16:creationId xmlns:a16="http://schemas.microsoft.com/office/drawing/2014/main" id="{933A8912-A5BE-6B89-30A0-CDD7D2B037F8}"/>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73610309-1D86-448E-AF44-BE8802FA412A}"/>
              </a:ext>
            </a:extLst>
          </p:cNvPr>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472976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152716-AEF6-D748-82D3-9997A4A7F905}" type="slidenum">
              <a:rPr lang="en-US" altLang="en-US" smtClean="0"/>
              <a:pPr/>
              <a:t>36</a:t>
            </a:fld>
            <a:endParaRPr lang="en-US" altLang="en-US"/>
          </a:p>
        </p:txBody>
      </p:sp>
    </p:spTree>
    <p:extLst>
      <p:ext uri="{BB962C8B-B14F-4D97-AF65-F5344CB8AC3E}">
        <p14:creationId xmlns:p14="http://schemas.microsoft.com/office/powerpoint/2010/main" val="3842907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E0A45D46-0611-89AD-8616-C8BCD42D63D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7384F609-59D0-C048-A452-6D1C5F9D0C55}" type="slidenum">
              <a:rPr lang="en-US" altLang="en-US">
                <a:latin typeface="Times New Roman" panose="02020603050405020304" pitchFamily="18" charset="0"/>
                <a:ea typeface="MS PGothic" panose="020B0600070205080204" pitchFamily="34" charset="-128"/>
              </a:rPr>
              <a:pPr/>
              <a:t>12</a:t>
            </a:fld>
            <a:endParaRPr lang="en-US" altLang="en-US">
              <a:latin typeface="Times New Roman" panose="02020603050405020304" pitchFamily="18" charset="0"/>
              <a:ea typeface="MS PGothic" panose="020B0600070205080204" pitchFamily="34" charset="-128"/>
            </a:endParaRPr>
          </a:p>
        </p:txBody>
      </p:sp>
      <p:sp>
        <p:nvSpPr>
          <p:cNvPr id="28675" name="Rectangle 2">
            <a:extLst>
              <a:ext uri="{FF2B5EF4-FFF2-40B4-BE49-F238E27FC236}">
                <a16:creationId xmlns:a16="http://schemas.microsoft.com/office/drawing/2014/main" id="{F6C524C3-6EB2-5F3F-8518-ADE001B31BA5}"/>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BECE8B75-BFF8-4A2A-9A53-26DED39F48F5}"/>
              </a:ext>
            </a:extLst>
          </p:cNvPr>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02529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14D54453-1BCA-21DA-22CE-F8CDDD78503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D97BCBB-FDEF-5B4A-9068-48293628D3A8}" type="slidenum">
              <a:rPr lang="en-US" altLang="en-US">
                <a:latin typeface="Times New Roman" panose="02020603050405020304" pitchFamily="18" charset="0"/>
                <a:ea typeface="MS PGothic" panose="020B0600070205080204" pitchFamily="34" charset="-128"/>
              </a:rPr>
              <a:pPr/>
              <a:t>17</a:t>
            </a:fld>
            <a:endParaRPr lang="en-US" altLang="en-US">
              <a:latin typeface="Times New Roman" panose="02020603050405020304" pitchFamily="18" charset="0"/>
              <a:ea typeface="MS PGothic" panose="020B0600070205080204" pitchFamily="34" charset="-128"/>
            </a:endParaRPr>
          </a:p>
        </p:txBody>
      </p:sp>
      <p:sp>
        <p:nvSpPr>
          <p:cNvPr id="34819" name="Rectangle 2">
            <a:extLst>
              <a:ext uri="{FF2B5EF4-FFF2-40B4-BE49-F238E27FC236}">
                <a16:creationId xmlns:a16="http://schemas.microsoft.com/office/drawing/2014/main" id="{EAE98C5B-85A9-8C0F-8AB0-F17B4B361D14}"/>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E98F02C5-BDF6-46F2-87C2-0AB5392A8FC6}"/>
              </a:ext>
            </a:extLst>
          </p:cNvPr>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393143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98C073B2-C234-EF4A-7DB5-AA4FED1CAD0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60C19CE-1D28-1749-AAF6-E15467B4BF94}" type="slidenum">
              <a:rPr lang="en-US" altLang="en-US">
                <a:latin typeface="Times New Roman" panose="02020603050405020304" pitchFamily="18" charset="0"/>
                <a:ea typeface="MS PGothic" panose="020B0600070205080204" pitchFamily="34" charset="-128"/>
              </a:rPr>
              <a:pPr/>
              <a:t>18</a:t>
            </a:fld>
            <a:endParaRPr lang="en-US" altLang="en-US">
              <a:latin typeface="Times New Roman" panose="02020603050405020304" pitchFamily="18" charset="0"/>
              <a:ea typeface="MS PGothic" panose="020B0600070205080204" pitchFamily="34" charset="-128"/>
            </a:endParaRPr>
          </a:p>
        </p:txBody>
      </p:sp>
      <p:sp>
        <p:nvSpPr>
          <p:cNvPr id="36867" name="Rectangle 2">
            <a:extLst>
              <a:ext uri="{FF2B5EF4-FFF2-40B4-BE49-F238E27FC236}">
                <a16:creationId xmlns:a16="http://schemas.microsoft.com/office/drawing/2014/main" id="{1BA41C1B-070A-51FB-E31F-77C88AAB8BDF}"/>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229A3976-5397-43B3-86AB-9A69487A1A75}"/>
              </a:ext>
            </a:extLst>
          </p:cNvPr>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288457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54B7205C-9272-D838-52CA-75962351D2E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CD6E8B6-6A09-D74A-9EB2-9A6760A249A7}" type="slidenum">
              <a:rPr lang="en-US" altLang="en-US">
                <a:latin typeface="Times New Roman" panose="02020603050405020304" pitchFamily="18" charset="0"/>
                <a:ea typeface="MS PGothic" panose="020B0600070205080204" pitchFamily="34" charset="-128"/>
              </a:rPr>
              <a:pPr/>
              <a:t>19</a:t>
            </a:fld>
            <a:endParaRPr lang="en-US" altLang="en-US">
              <a:latin typeface="Times New Roman" panose="02020603050405020304" pitchFamily="18" charset="0"/>
              <a:ea typeface="MS PGothic" panose="020B0600070205080204" pitchFamily="34" charset="-128"/>
            </a:endParaRPr>
          </a:p>
        </p:txBody>
      </p:sp>
      <p:sp>
        <p:nvSpPr>
          <p:cNvPr id="38915" name="Rectangle 2">
            <a:extLst>
              <a:ext uri="{FF2B5EF4-FFF2-40B4-BE49-F238E27FC236}">
                <a16:creationId xmlns:a16="http://schemas.microsoft.com/office/drawing/2014/main" id="{EC85E6F8-70DA-506B-20C6-4D50534C2160}"/>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2AAA3826-3E97-4914-A82F-614A998F429F}"/>
              </a:ext>
            </a:extLst>
          </p:cNvPr>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910980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0C44D906-E993-69FA-B99C-99B10099643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D916D6C-BB97-D147-8242-1C12D2733FA1}" type="slidenum">
              <a:rPr lang="en-US" altLang="en-US">
                <a:latin typeface="Times New Roman" panose="02020603050405020304" pitchFamily="18" charset="0"/>
                <a:ea typeface="MS PGothic" panose="020B0600070205080204" pitchFamily="34" charset="-128"/>
              </a:rPr>
              <a:pPr/>
              <a:t>20</a:t>
            </a:fld>
            <a:endParaRPr lang="en-US" altLang="en-US">
              <a:latin typeface="Times New Roman" panose="02020603050405020304" pitchFamily="18" charset="0"/>
              <a:ea typeface="MS PGothic" panose="020B0600070205080204" pitchFamily="34" charset="-128"/>
            </a:endParaRPr>
          </a:p>
        </p:txBody>
      </p:sp>
      <p:sp>
        <p:nvSpPr>
          <p:cNvPr id="40963" name="Rectangle 2">
            <a:extLst>
              <a:ext uri="{FF2B5EF4-FFF2-40B4-BE49-F238E27FC236}">
                <a16:creationId xmlns:a16="http://schemas.microsoft.com/office/drawing/2014/main" id="{50A82718-36C3-6565-3A57-C2A669A01B1B}"/>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B522BB8B-343D-478A-9698-7C4408811102}"/>
              </a:ext>
            </a:extLst>
          </p:cNvPr>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267903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ABC19892-9FB8-E0C7-E19D-69DF7EF1B90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7147D4A-965E-8445-B969-647CAFF3AAD4}" type="slidenum">
              <a:rPr lang="en-US" altLang="en-US">
                <a:latin typeface="Times New Roman" panose="02020603050405020304" pitchFamily="18" charset="0"/>
                <a:ea typeface="MS PGothic" panose="020B0600070205080204" pitchFamily="34" charset="-128"/>
              </a:rPr>
              <a:pPr/>
              <a:t>21</a:t>
            </a:fld>
            <a:endParaRPr lang="en-US" altLang="en-US">
              <a:latin typeface="Times New Roman" panose="02020603050405020304" pitchFamily="18" charset="0"/>
              <a:ea typeface="MS PGothic" panose="020B0600070205080204" pitchFamily="34" charset="-128"/>
            </a:endParaRPr>
          </a:p>
        </p:txBody>
      </p:sp>
      <p:sp>
        <p:nvSpPr>
          <p:cNvPr id="43011" name="Rectangle 2">
            <a:extLst>
              <a:ext uri="{FF2B5EF4-FFF2-40B4-BE49-F238E27FC236}">
                <a16:creationId xmlns:a16="http://schemas.microsoft.com/office/drawing/2014/main" id="{893C9877-2BF6-66F0-E342-1865E5209466}"/>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CE407F2A-9B07-4527-858D-6FF8AECDA23D}"/>
              </a:ext>
            </a:extLst>
          </p:cNvPr>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2285663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457E50A8-2EB1-CD77-DB89-DA44B95C587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161732E-709E-0E40-AC87-B307116F75C7}" type="slidenum">
              <a:rPr lang="en-US" altLang="en-US">
                <a:latin typeface="Times New Roman" panose="02020603050405020304" pitchFamily="18" charset="0"/>
                <a:ea typeface="MS PGothic" panose="020B0600070205080204" pitchFamily="34" charset="-128"/>
              </a:rPr>
              <a:pPr/>
              <a:t>22</a:t>
            </a:fld>
            <a:endParaRPr lang="en-US" altLang="en-US">
              <a:latin typeface="Times New Roman" panose="02020603050405020304" pitchFamily="18" charset="0"/>
              <a:ea typeface="MS PGothic" panose="020B0600070205080204" pitchFamily="34" charset="-128"/>
            </a:endParaRPr>
          </a:p>
        </p:txBody>
      </p:sp>
      <p:sp>
        <p:nvSpPr>
          <p:cNvPr id="45059" name="Rectangle 2">
            <a:extLst>
              <a:ext uri="{FF2B5EF4-FFF2-40B4-BE49-F238E27FC236}">
                <a16:creationId xmlns:a16="http://schemas.microsoft.com/office/drawing/2014/main" id="{3B5CE464-8D9B-C0C1-BA95-C9BC147BAEE1}"/>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53E4C80F-D000-43AB-A51A-184662AFF76D}"/>
              </a:ext>
            </a:extLst>
          </p:cNvPr>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4272306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692BA052-AE2A-9AD7-137B-0BE6669D228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34AA5435-BB25-3A42-ADC6-046C53652842}" type="slidenum">
              <a:rPr lang="en-US" altLang="en-US">
                <a:latin typeface="Times New Roman" panose="02020603050405020304" pitchFamily="18" charset="0"/>
                <a:ea typeface="MS PGothic" panose="020B0600070205080204" pitchFamily="34" charset="-128"/>
              </a:rPr>
              <a:pPr/>
              <a:t>23</a:t>
            </a:fld>
            <a:endParaRPr lang="en-US" altLang="en-US">
              <a:latin typeface="Times New Roman" panose="02020603050405020304" pitchFamily="18" charset="0"/>
              <a:ea typeface="MS PGothic" panose="020B0600070205080204" pitchFamily="34" charset="-128"/>
            </a:endParaRPr>
          </a:p>
        </p:txBody>
      </p:sp>
      <p:sp>
        <p:nvSpPr>
          <p:cNvPr id="47107" name="Rectangle 2">
            <a:extLst>
              <a:ext uri="{FF2B5EF4-FFF2-40B4-BE49-F238E27FC236}">
                <a16:creationId xmlns:a16="http://schemas.microsoft.com/office/drawing/2014/main" id="{61CACFCB-7A8F-00C9-63DB-3D1FDF68CF32}"/>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55994A28-86FD-475A-9DD6-8D4434FE2D8E}"/>
              </a:ext>
            </a:extLst>
          </p:cNvPr>
          <p:cNvSpPr>
            <a:spLocks noGrp="1" noChangeArrowheads="1"/>
          </p:cNvSpPr>
          <p:nvPr>
            <p:ph type="body" idx="1"/>
          </p:nvPr>
        </p:nvSpPr>
        <p:spPr/>
        <p:txBody>
          <a:bodyPr/>
          <a:lstStyle/>
          <a:p>
            <a:pPr>
              <a:defRPr/>
            </a:pPr>
            <a:endParaRPr lang="en-US">
              <a:ea typeface="ＭＳ Ｐゴシック" charset="0"/>
              <a:cs typeface="+mn-cs"/>
            </a:endParaRPr>
          </a:p>
        </p:txBody>
      </p:sp>
    </p:spTree>
    <p:extLst>
      <p:ext uri="{BB962C8B-B14F-4D97-AF65-F5344CB8AC3E}">
        <p14:creationId xmlns:p14="http://schemas.microsoft.com/office/powerpoint/2010/main" val="1062911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pPr>
              <a:defRPr/>
            </a:pPr>
            <a:fld id="{115637AC-8EBF-354C-B6F7-13439B4D5503}" type="datetime1">
              <a:rPr lang="en-US" altLang="en-US" smtClean="0"/>
              <a:pPr>
                <a:defRPr/>
              </a:pPr>
              <a:t>3/21/2023</a:t>
            </a:fld>
            <a:endParaRPr lang="en-US" altLang="en-US">
              <a:solidFill>
                <a:schemeClr val="tx1"/>
              </a:solidFill>
            </a:endParaRPr>
          </a:p>
        </p:txBody>
      </p:sp>
      <p:sp>
        <p:nvSpPr>
          <p:cNvPr id="19" name="Footer Placeholder 18"/>
          <p:cNvSpPr>
            <a:spLocks noGrp="1"/>
          </p:cNvSpPr>
          <p:nvPr>
            <p:ph type="ftr" sz="quarter" idx="11"/>
          </p:nvPr>
        </p:nvSpPr>
        <p:spPr/>
        <p:txBody>
          <a:bodyPr/>
          <a:lstStyle/>
          <a:p>
            <a:pPr>
              <a:defRPr/>
            </a:pPr>
            <a:r>
              <a:rPr lang="en-US"/>
              <a:t>(c) Lawrence M. Hinman</a:t>
            </a:r>
            <a:endParaRPr lang="en-US">
              <a:solidFill>
                <a:schemeClr val="tx1"/>
              </a:solidFill>
            </a:endParaRPr>
          </a:p>
        </p:txBody>
      </p:sp>
      <p:sp>
        <p:nvSpPr>
          <p:cNvPr id="27" name="Slide Number Placeholder 26"/>
          <p:cNvSpPr>
            <a:spLocks noGrp="1"/>
          </p:cNvSpPr>
          <p:nvPr>
            <p:ph type="sldNum" sz="quarter" idx="12"/>
          </p:nvPr>
        </p:nvSpPr>
        <p:spPr/>
        <p:txBody>
          <a:bodyPr/>
          <a:lstStyle/>
          <a:p>
            <a:fld id="{698AB71E-E8C0-AB4B-A9E9-9670D8CA3404}" type="slidenum">
              <a:rPr lang="en-US" altLang="en-US" smtClean="0"/>
              <a:pPr/>
              <a:t>‹#›</a:t>
            </a:fld>
            <a:endParaRPr lang="en-US" altLang="en-US">
              <a:solidFill>
                <a:schemeClr val="tx1"/>
              </a:solidFill>
            </a:endParaRPr>
          </a:p>
        </p:txBody>
      </p:sp>
    </p:spTree>
  </p:cSld>
  <p:clrMapOvr>
    <a:overrideClrMapping bg1="dk1" tx1="lt1" bg2="dk2" tx2="lt2" accent1="accent1" accent2="accent2" accent3="accent3" accent4="accent4" accent5="accent5" accent6="accent6" hlink="hlink" folHlink="folHlink"/>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59D5E00F-257B-354E-9375-06509C046058}" type="datetime1">
              <a:rPr lang="en-US" altLang="en-US" smtClean="0"/>
              <a:pPr>
                <a:defRPr/>
              </a:pPr>
              <a:t>3/21/2023</a:t>
            </a:fld>
            <a:endParaRPr lang="en-US" altLang="en-US">
              <a:solidFill>
                <a:schemeClr val="tx1"/>
              </a:solidFill>
            </a:endParaRPr>
          </a:p>
        </p:txBody>
      </p:sp>
      <p:sp>
        <p:nvSpPr>
          <p:cNvPr id="5" name="Footer Placeholder 4"/>
          <p:cNvSpPr>
            <a:spLocks noGrp="1"/>
          </p:cNvSpPr>
          <p:nvPr>
            <p:ph type="ftr" sz="quarter" idx="11"/>
          </p:nvPr>
        </p:nvSpPr>
        <p:spPr/>
        <p:txBody>
          <a:bodyPr/>
          <a:lstStyle/>
          <a:p>
            <a:pPr>
              <a:defRPr/>
            </a:pPr>
            <a:r>
              <a:rPr lang="en-US"/>
              <a:t>(c) Lawrence M. Hinman</a:t>
            </a:r>
            <a:endParaRPr lang="en-US">
              <a:solidFill>
                <a:schemeClr val="tx1"/>
              </a:solidFill>
            </a:endParaRPr>
          </a:p>
        </p:txBody>
      </p:sp>
      <p:sp>
        <p:nvSpPr>
          <p:cNvPr id="6" name="Slide Number Placeholder 5"/>
          <p:cNvSpPr>
            <a:spLocks noGrp="1"/>
          </p:cNvSpPr>
          <p:nvPr>
            <p:ph type="sldNum" sz="quarter" idx="12"/>
          </p:nvPr>
        </p:nvSpPr>
        <p:spPr/>
        <p:txBody>
          <a:bodyPr/>
          <a:lstStyle/>
          <a:p>
            <a:fld id="{B68A2CC1-C3FC-1E47-9216-A67EA256C759}" type="slidenum">
              <a:rPr lang="en-US" altLang="en-US" smtClean="0"/>
              <a:pPr/>
              <a:t>‹#›</a:t>
            </a:fld>
            <a:endParaRPr lang="en-US" altLang="en-US">
              <a:solidFill>
                <a:schemeClr val="tx1"/>
              </a:solidFill>
            </a:endParaRPr>
          </a:p>
        </p:txBody>
      </p:sp>
    </p:spTree>
  </p:cSld>
  <p:clrMapOvr>
    <a:masterClrMapping/>
  </p:clrMapOvr>
  <p:transition>
    <p:split orient="vert"/>
    <p:sndAc>
      <p:stSnd>
        <p:snd r:embed="rId1" name="CAMERA.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159126E7-74F4-1A40-A9AC-F66B73DC9FFF}" type="datetime1">
              <a:rPr lang="en-US" altLang="en-US" smtClean="0"/>
              <a:pPr>
                <a:defRPr/>
              </a:pPr>
              <a:t>3/21/2023</a:t>
            </a:fld>
            <a:endParaRPr lang="en-US" altLang="en-US">
              <a:solidFill>
                <a:schemeClr val="tx1"/>
              </a:solidFill>
            </a:endParaRPr>
          </a:p>
        </p:txBody>
      </p:sp>
      <p:sp>
        <p:nvSpPr>
          <p:cNvPr id="5" name="Footer Placeholder 4"/>
          <p:cNvSpPr>
            <a:spLocks noGrp="1"/>
          </p:cNvSpPr>
          <p:nvPr>
            <p:ph type="ftr" sz="quarter" idx="11"/>
          </p:nvPr>
        </p:nvSpPr>
        <p:spPr/>
        <p:txBody>
          <a:bodyPr/>
          <a:lstStyle/>
          <a:p>
            <a:pPr>
              <a:defRPr/>
            </a:pPr>
            <a:r>
              <a:rPr lang="en-US"/>
              <a:t>(c) Lawrence M. Hinman</a:t>
            </a:r>
            <a:endParaRPr lang="en-US">
              <a:solidFill>
                <a:schemeClr val="tx1"/>
              </a:solidFill>
            </a:endParaRPr>
          </a:p>
        </p:txBody>
      </p:sp>
      <p:sp>
        <p:nvSpPr>
          <p:cNvPr id="6" name="Slide Number Placeholder 5"/>
          <p:cNvSpPr>
            <a:spLocks noGrp="1"/>
          </p:cNvSpPr>
          <p:nvPr>
            <p:ph type="sldNum" sz="quarter" idx="12"/>
          </p:nvPr>
        </p:nvSpPr>
        <p:spPr/>
        <p:txBody>
          <a:bodyPr/>
          <a:lstStyle/>
          <a:p>
            <a:fld id="{C42C33B7-BDCA-3D4A-AA6E-79CBD78E1C8A}" type="slidenum">
              <a:rPr lang="en-US" altLang="en-US" smtClean="0"/>
              <a:pPr/>
              <a:t>‹#›</a:t>
            </a:fld>
            <a:endParaRPr lang="en-US" altLang="en-US">
              <a:solidFill>
                <a:schemeClr val="tx1"/>
              </a:solidFill>
            </a:endParaRPr>
          </a:p>
        </p:txBody>
      </p:sp>
    </p:spTree>
  </p:cSld>
  <p:clrMapOvr>
    <a:masterClrMapping/>
  </p:clrMapOvr>
  <p:transition>
    <p:split orient="vert"/>
    <p:sndAc>
      <p:stSnd>
        <p:snd r:embed="rId1" name="CAMERA.WAV"/>
      </p:st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ClipArt Placeholder 2"/>
          <p:cNvSpPr>
            <a:spLocks noGrp="1"/>
          </p:cNvSpPr>
          <p:nvPr>
            <p:ph type="clipArt" sz="half" idx="1"/>
          </p:nvPr>
        </p:nvSpPr>
        <p:spPr>
          <a:xfrm>
            <a:off x="1173163" y="1981200"/>
            <a:ext cx="3810000" cy="4114800"/>
          </a:xfrm>
        </p:spPr>
        <p:txBody>
          <a:bodyPr rtlCol="0">
            <a:normAutofit/>
          </a:bodyPr>
          <a:lstStyle/>
          <a:p>
            <a:pPr lvl="0"/>
            <a:endParaRPr lang="en-US" noProof="0"/>
          </a:p>
        </p:txBody>
      </p:sp>
      <p:sp>
        <p:nvSpPr>
          <p:cNvPr id="4" name="Text Placeholder 3"/>
          <p:cNvSpPr>
            <a:spLocks noGrp="1"/>
          </p:cNvSpPr>
          <p:nvPr>
            <p:ph type="body" sz="half" idx="2"/>
          </p:nvPr>
        </p:nvSpPr>
        <p:spPr>
          <a:xfrm>
            <a:off x="51355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7">
            <a:extLst>
              <a:ext uri="{FF2B5EF4-FFF2-40B4-BE49-F238E27FC236}">
                <a16:creationId xmlns:a16="http://schemas.microsoft.com/office/drawing/2014/main" id="{C993A428-B80D-F840-CA84-D1EBA5238607}"/>
              </a:ext>
            </a:extLst>
          </p:cNvPr>
          <p:cNvSpPr>
            <a:spLocks noGrp="1" noChangeArrowheads="1"/>
          </p:cNvSpPr>
          <p:nvPr>
            <p:ph type="dt" sz="half" idx="10"/>
          </p:nvPr>
        </p:nvSpPr>
        <p:spPr>
          <a:extLst>
            <a:ext uri="{FAA26D3D-D897-4be2-8F04-BA451C77F1D7}"/>
          </a:extLst>
        </p:spPr>
        <p:txBody>
          <a:bodyPr/>
          <a:lstStyle>
            <a:lvl1pPr>
              <a:defRPr/>
            </a:lvl1pPr>
          </a:lstStyle>
          <a:p>
            <a:pPr>
              <a:defRPr/>
            </a:pPr>
            <a:fld id="{F095F7D2-835C-234C-ADB9-5D97AB8717CD}" type="datetime1">
              <a:rPr lang="en-US" altLang="en-US"/>
              <a:pPr>
                <a:defRPr/>
              </a:pPr>
              <a:t>3/21/2023</a:t>
            </a:fld>
            <a:endParaRPr lang="en-US" altLang="en-US">
              <a:solidFill>
                <a:schemeClr val="tx1"/>
              </a:solidFill>
            </a:endParaRPr>
          </a:p>
        </p:txBody>
      </p:sp>
      <p:sp>
        <p:nvSpPr>
          <p:cNvPr id="6" name="Rectangle 28">
            <a:extLst>
              <a:ext uri="{FF2B5EF4-FFF2-40B4-BE49-F238E27FC236}">
                <a16:creationId xmlns:a16="http://schemas.microsoft.com/office/drawing/2014/main" id="{D8601C52-1FE5-E52D-E7A2-F57DE50CD6C8}"/>
              </a:ext>
            </a:extLst>
          </p:cNvPr>
          <p:cNvSpPr>
            <a:spLocks noGrp="1" noChangeArrowheads="1"/>
          </p:cNvSpPr>
          <p:nvPr>
            <p:ph type="ftr" sz="quarter" idx="11"/>
          </p:nvPr>
        </p:nvSpPr>
        <p:spPr>
          <a:extLst>
            <a:ext uri="{FAA26D3D-D897-4be2-8F04-BA451C77F1D7}"/>
          </a:extLst>
        </p:spPr>
        <p:txBody>
          <a:bodyPr/>
          <a:lstStyle>
            <a:lvl1pPr>
              <a:defRPr/>
            </a:lvl1pPr>
          </a:lstStyle>
          <a:p>
            <a:pPr>
              <a:defRPr/>
            </a:pPr>
            <a:r>
              <a:rPr lang="en-US"/>
              <a:t>(c) Lawrence M. Hinman</a:t>
            </a:r>
            <a:endParaRPr lang="en-US">
              <a:solidFill>
                <a:schemeClr val="tx1"/>
              </a:solidFill>
            </a:endParaRPr>
          </a:p>
        </p:txBody>
      </p:sp>
      <p:sp>
        <p:nvSpPr>
          <p:cNvPr id="7" name="Rectangle 29">
            <a:extLst>
              <a:ext uri="{FF2B5EF4-FFF2-40B4-BE49-F238E27FC236}">
                <a16:creationId xmlns:a16="http://schemas.microsoft.com/office/drawing/2014/main" id="{489B1F65-74B5-DB1C-A48C-5088CD8204CD}"/>
              </a:ext>
            </a:extLst>
          </p:cNvPr>
          <p:cNvSpPr>
            <a:spLocks noGrp="1" noChangeArrowheads="1"/>
          </p:cNvSpPr>
          <p:nvPr>
            <p:ph type="sldNum" sz="quarter" idx="12"/>
          </p:nvPr>
        </p:nvSpPr>
        <p:spPr>
          <a:extLst>
            <a:ext uri="{FAA26D3D-D897-4be2-8F04-BA451C77F1D7}"/>
          </a:extLst>
        </p:spPr>
        <p:txBody>
          <a:bodyPr/>
          <a:lstStyle>
            <a:lvl1pPr>
              <a:defRPr/>
            </a:lvl1pPr>
          </a:lstStyle>
          <a:p>
            <a:fld id="{D1BB0934-7721-2C49-9DB0-4044069D6CD7}" type="slidenum">
              <a:rPr lang="en-US" altLang="en-US"/>
              <a:pPr/>
              <a:t>‹#›</a:t>
            </a:fld>
            <a:endParaRPr lang="en-US" altLang="en-US">
              <a:solidFill>
                <a:schemeClr val="tx1"/>
              </a:solidFill>
            </a:endParaRPr>
          </a:p>
        </p:txBody>
      </p:sp>
    </p:spTree>
    <p:extLst>
      <p:ext uri="{BB962C8B-B14F-4D97-AF65-F5344CB8AC3E}">
        <p14:creationId xmlns:p14="http://schemas.microsoft.com/office/powerpoint/2010/main" val="4135177871"/>
      </p:ext>
    </p:extLst>
  </p:cSld>
  <p:clrMapOvr>
    <a:masterClrMapping/>
  </p:clrMapOvr>
  <p:transition>
    <p:split orient="vert"/>
    <p:sndAc>
      <p:stSnd>
        <p:snd r:embed="rId1" name="CAMERA.WAV"/>
      </p:st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173163" y="457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1173163"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5135563" y="1981200"/>
            <a:ext cx="3810000" cy="4114800"/>
          </a:xfrm>
        </p:spPr>
        <p:txBody>
          <a:bodyPr rtlCol="0">
            <a:normAutofit/>
          </a:bodyPr>
          <a:lstStyle/>
          <a:p>
            <a:pPr lvl="0"/>
            <a:endParaRPr lang="en-US" noProof="0"/>
          </a:p>
        </p:txBody>
      </p:sp>
      <p:sp>
        <p:nvSpPr>
          <p:cNvPr id="5" name="Rectangle 27">
            <a:extLst>
              <a:ext uri="{FF2B5EF4-FFF2-40B4-BE49-F238E27FC236}">
                <a16:creationId xmlns:a16="http://schemas.microsoft.com/office/drawing/2014/main" id="{0BED9406-E12D-E1B9-1268-652E196C48AE}"/>
              </a:ext>
            </a:extLst>
          </p:cNvPr>
          <p:cNvSpPr>
            <a:spLocks noGrp="1" noChangeArrowheads="1"/>
          </p:cNvSpPr>
          <p:nvPr>
            <p:ph type="dt" sz="half" idx="10"/>
          </p:nvPr>
        </p:nvSpPr>
        <p:spPr>
          <a:extLst>
            <a:ext uri="{FAA26D3D-D897-4be2-8F04-BA451C77F1D7}"/>
          </a:extLst>
        </p:spPr>
        <p:txBody>
          <a:bodyPr/>
          <a:lstStyle>
            <a:lvl1pPr>
              <a:defRPr/>
            </a:lvl1pPr>
          </a:lstStyle>
          <a:p>
            <a:pPr>
              <a:defRPr/>
            </a:pPr>
            <a:fld id="{429CC06A-229E-8E48-8D6E-02AAE86C07E0}" type="datetime1">
              <a:rPr lang="en-US" altLang="en-US"/>
              <a:pPr>
                <a:defRPr/>
              </a:pPr>
              <a:t>3/21/2023</a:t>
            </a:fld>
            <a:endParaRPr lang="en-US" altLang="en-US">
              <a:solidFill>
                <a:schemeClr val="tx1"/>
              </a:solidFill>
            </a:endParaRPr>
          </a:p>
        </p:txBody>
      </p:sp>
      <p:sp>
        <p:nvSpPr>
          <p:cNvPr id="6" name="Rectangle 28">
            <a:extLst>
              <a:ext uri="{FF2B5EF4-FFF2-40B4-BE49-F238E27FC236}">
                <a16:creationId xmlns:a16="http://schemas.microsoft.com/office/drawing/2014/main" id="{7007589D-B47B-2553-B910-DDDA43F4364D}"/>
              </a:ext>
            </a:extLst>
          </p:cNvPr>
          <p:cNvSpPr>
            <a:spLocks noGrp="1" noChangeArrowheads="1"/>
          </p:cNvSpPr>
          <p:nvPr>
            <p:ph type="ftr" sz="quarter" idx="11"/>
          </p:nvPr>
        </p:nvSpPr>
        <p:spPr>
          <a:extLst>
            <a:ext uri="{FAA26D3D-D897-4be2-8F04-BA451C77F1D7}"/>
          </a:extLst>
        </p:spPr>
        <p:txBody>
          <a:bodyPr/>
          <a:lstStyle>
            <a:lvl1pPr>
              <a:defRPr/>
            </a:lvl1pPr>
          </a:lstStyle>
          <a:p>
            <a:pPr>
              <a:defRPr/>
            </a:pPr>
            <a:r>
              <a:rPr lang="en-US"/>
              <a:t>(c) Lawrence M. Hinman</a:t>
            </a:r>
            <a:endParaRPr lang="en-US">
              <a:solidFill>
                <a:schemeClr val="tx1"/>
              </a:solidFill>
            </a:endParaRPr>
          </a:p>
        </p:txBody>
      </p:sp>
      <p:sp>
        <p:nvSpPr>
          <p:cNvPr id="7" name="Rectangle 29">
            <a:extLst>
              <a:ext uri="{FF2B5EF4-FFF2-40B4-BE49-F238E27FC236}">
                <a16:creationId xmlns:a16="http://schemas.microsoft.com/office/drawing/2014/main" id="{4940F6BE-0A8F-A630-04E8-C8F991C13137}"/>
              </a:ext>
            </a:extLst>
          </p:cNvPr>
          <p:cNvSpPr>
            <a:spLocks noGrp="1" noChangeArrowheads="1"/>
          </p:cNvSpPr>
          <p:nvPr>
            <p:ph type="sldNum" sz="quarter" idx="12"/>
          </p:nvPr>
        </p:nvSpPr>
        <p:spPr>
          <a:extLst>
            <a:ext uri="{FAA26D3D-D897-4be2-8F04-BA451C77F1D7}"/>
          </a:extLst>
        </p:spPr>
        <p:txBody>
          <a:bodyPr/>
          <a:lstStyle>
            <a:lvl1pPr>
              <a:defRPr/>
            </a:lvl1pPr>
          </a:lstStyle>
          <a:p>
            <a:fld id="{6EDA98B0-9E82-3240-A196-8306BB86660F}" type="slidenum">
              <a:rPr lang="en-US" altLang="en-US"/>
              <a:pPr/>
              <a:t>‹#›</a:t>
            </a:fld>
            <a:endParaRPr lang="en-US" altLang="en-US">
              <a:solidFill>
                <a:schemeClr val="tx1"/>
              </a:solidFill>
            </a:endParaRPr>
          </a:p>
        </p:txBody>
      </p:sp>
    </p:spTree>
    <p:extLst>
      <p:ext uri="{BB962C8B-B14F-4D97-AF65-F5344CB8AC3E}">
        <p14:creationId xmlns:p14="http://schemas.microsoft.com/office/powerpoint/2010/main" val="3732408675"/>
      </p:ext>
    </p:extLst>
  </p:cSld>
  <p:clrMapOvr>
    <a:masterClrMapping/>
  </p:clrMapOvr>
  <p:transition>
    <p:split orient="vert"/>
    <p:sndAc>
      <p:stSnd>
        <p:snd r:embed="rId1" name="CAMERA.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8421A121-936D-C748-B6A4-FCCC388C8885}" type="datetime1">
              <a:rPr lang="en-US" altLang="en-US" smtClean="0"/>
              <a:pPr>
                <a:defRPr/>
              </a:pPr>
              <a:t>3/21/2023</a:t>
            </a:fld>
            <a:endParaRPr lang="en-US" altLang="en-US">
              <a:solidFill>
                <a:schemeClr val="tx1"/>
              </a:solidFill>
            </a:endParaRPr>
          </a:p>
        </p:txBody>
      </p:sp>
      <p:sp>
        <p:nvSpPr>
          <p:cNvPr id="5" name="Footer Placeholder 4"/>
          <p:cNvSpPr>
            <a:spLocks noGrp="1"/>
          </p:cNvSpPr>
          <p:nvPr>
            <p:ph type="ftr" sz="quarter" idx="11"/>
          </p:nvPr>
        </p:nvSpPr>
        <p:spPr/>
        <p:txBody>
          <a:bodyPr/>
          <a:lstStyle/>
          <a:p>
            <a:pPr>
              <a:defRPr/>
            </a:pPr>
            <a:r>
              <a:rPr lang="en-US"/>
              <a:t>(c) Lawrence M. Hinman</a:t>
            </a:r>
            <a:endParaRPr lang="en-US">
              <a:solidFill>
                <a:schemeClr val="tx1"/>
              </a:solidFill>
            </a:endParaRPr>
          </a:p>
        </p:txBody>
      </p:sp>
      <p:sp>
        <p:nvSpPr>
          <p:cNvPr id="6" name="Slide Number Placeholder 5"/>
          <p:cNvSpPr>
            <a:spLocks noGrp="1"/>
          </p:cNvSpPr>
          <p:nvPr>
            <p:ph type="sldNum" sz="quarter" idx="12"/>
          </p:nvPr>
        </p:nvSpPr>
        <p:spPr/>
        <p:txBody>
          <a:bodyPr/>
          <a:lstStyle/>
          <a:p>
            <a:fld id="{BBDDC1AF-4BE7-8A4E-B1BE-53FBFA7733AA}" type="slidenum">
              <a:rPr lang="en-US" altLang="en-US" smtClean="0"/>
              <a:pPr/>
              <a:t>‹#›</a:t>
            </a:fld>
            <a:endParaRPr lang="en-US" altLang="en-US">
              <a:solidFill>
                <a:schemeClr val="tx1"/>
              </a:solidFill>
            </a:endParaRPr>
          </a:p>
        </p:txBody>
      </p:sp>
    </p:spTree>
  </p:cSld>
  <p:clrMapOvr>
    <a:masterClrMapping/>
  </p:clrMapOvr>
  <p:transition>
    <p:split orient="vert"/>
    <p:sndAc>
      <p:stSnd>
        <p:snd r:embed="rId1" name="CAMERA.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pPr>
              <a:defRPr/>
            </a:pPr>
            <a:fld id="{C9B17D21-594D-AA4B-A9E6-B086DBC476E0}" type="datetime1">
              <a:rPr lang="en-US" altLang="en-US" smtClean="0"/>
              <a:pPr>
                <a:defRPr/>
              </a:pPr>
              <a:t>3/21/2023</a:t>
            </a:fld>
            <a:endParaRPr lang="en-US" altLang="en-US">
              <a:solidFill>
                <a:schemeClr val="tx1"/>
              </a:solidFill>
            </a:endParaRPr>
          </a:p>
        </p:txBody>
      </p:sp>
      <p:sp>
        <p:nvSpPr>
          <p:cNvPr id="5" name="Footer Placeholder 4"/>
          <p:cNvSpPr>
            <a:spLocks noGrp="1"/>
          </p:cNvSpPr>
          <p:nvPr>
            <p:ph type="ftr" sz="quarter" idx="11"/>
          </p:nvPr>
        </p:nvSpPr>
        <p:spPr/>
        <p:txBody>
          <a:bodyPr/>
          <a:lstStyle/>
          <a:p>
            <a:pPr>
              <a:defRPr/>
            </a:pPr>
            <a:r>
              <a:rPr lang="en-US"/>
              <a:t>(c) Lawrence M. Hinman</a:t>
            </a:r>
            <a:endParaRPr lang="en-US">
              <a:solidFill>
                <a:schemeClr val="tx1"/>
              </a:solidFill>
            </a:endParaRPr>
          </a:p>
        </p:txBody>
      </p:sp>
      <p:sp>
        <p:nvSpPr>
          <p:cNvPr id="6" name="Slide Number Placeholder 5"/>
          <p:cNvSpPr>
            <a:spLocks noGrp="1"/>
          </p:cNvSpPr>
          <p:nvPr>
            <p:ph type="sldNum" sz="quarter" idx="12"/>
          </p:nvPr>
        </p:nvSpPr>
        <p:spPr/>
        <p:txBody>
          <a:bodyPr/>
          <a:lstStyle/>
          <a:p>
            <a:fld id="{58BB3E61-346C-B949-A77B-7DFC42198782}" type="slidenum">
              <a:rPr lang="en-US" altLang="en-US" smtClean="0"/>
              <a:pPr/>
              <a:t>‹#›</a:t>
            </a:fld>
            <a:endParaRPr lang="en-US" altLang="en-US">
              <a:solidFill>
                <a:schemeClr val="tx1"/>
              </a:solidFill>
            </a:endParaRPr>
          </a:p>
        </p:txBody>
      </p:sp>
    </p:spTree>
  </p:cSld>
  <p:clrMapOvr>
    <a:overrideClrMapping bg1="dk1" tx1="lt1" bg2="dk2" tx2="lt2" accent1="accent1" accent2="accent2" accent3="accent3" accent4="accent4" accent5="accent5" accent6="accent6" hlink="hlink" folHlink="folHlink"/>
  </p:clrMapOvr>
  <p:transition>
    <p:split orient="vert"/>
    <p:sndAc>
      <p:stSnd>
        <p:snd r:embed="rId1" name="CAMERA.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defRPr/>
            </a:pPr>
            <a:fld id="{7EAD7DB4-4C7E-064E-BB9B-66000DBCEAEA}" type="datetime1">
              <a:rPr lang="en-US" altLang="en-US" smtClean="0"/>
              <a:pPr>
                <a:defRPr/>
              </a:pPr>
              <a:t>3/21/2023</a:t>
            </a:fld>
            <a:endParaRPr lang="en-US" altLang="en-US">
              <a:solidFill>
                <a:schemeClr val="tx1"/>
              </a:solidFill>
            </a:endParaRPr>
          </a:p>
        </p:txBody>
      </p:sp>
      <p:sp>
        <p:nvSpPr>
          <p:cNvPr id="6" name="Footer Placeholder 5"/>
          <p:cNvSpPr>
            <a:spLocks noGrp="1"/>
          </p:cNvSpPr>
          <p:nvPr>
            <p:ph type="ftr" sz="quarter" idx="11"/>
          </p:nvPr>
        </p:nvSpPr>
        <p:spPr/>
        <p:txBody>
          <a:bodyPr/>
          <a:lstStyle/>
          <a:p>
            <a:pPr>
              <a:defRPr/>
            </a:pPr>
            <a:r>
              <a:rPr lang="en-US"/>
              <a:t>(c) Lawrence M. Hinman</a:t>
            </a:r>
            <a:endParaRPr lang="en-US">
              <a:solidFill>
                <a:schemeClr val="tx1"/>
              </a:solidFill>
            </a:endParaRPr>
          </a:p>
        </p:txBody>
      </p:sp>
      <p:sp>
        <p:nvSpPr>
          <p:cNvPr id="7" name="Slide Number Placeholder 6"/>
          <p:cNvSpPr>
            <a:spLocks noGrp="1"/>
          </p:cNvSpPr>
          <p:nvPr>
            <p:ph type="sldNum" sz="quarter" idx="12"/>
          </p:nvPr>
        </p:nvSpPr>
        <p:spPr/>
        <p:txBody>
          <a:bodyPr/>
          <a:lstStyle/>
          <a:p>
            <a:fld id="{1591ACFE-4007-AA4E-ABC1-96DAEDB42222}" type="slidenum">
              <a:rPr lang="en-US" altLang="en-US" smtClean="0"/>
              <a:pPr/>
              <a:t>‹#›</a:t>
            </a:fld>
            <a:endParaRPr lang="en-US" altLang="en-US">
              <a:solidFill>
                <a:schemeClr val="tx1"/>
              </a:solidFill>
            </a:endParaRPr>
          </a:p>
        </p:txBody>
      </p:sp>
    </p:spTree>
  </p:cSld>
  <p:clrMapOvr>
    <a:masterClrMapping/>
  </p:clrMapOvr>
  <p:transition>
    <p:split orient="vert"/>
    <p:sndAc>
      <p:stSnd>
        <p:snd r:embed="rId1" name="CAMERA.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pPr>
              <a:defRPr/>
            </a:pPr>
            <a:fld id="{F5BA3C3D-A4CF-824D-82DF-52691F085DEA}" type="datetime1">
              <a:rPr lang="en-US" altLang="en-US" smtClean="0"/>
              <a:pPr>
                <a:defRPr/>
              </a:pPr>
              <a:t>3/21/2023</a:t>
            </a:fld>
            <a:endParaRPr lang="en-US" altLang="en-US">
              <a:solidFill>
                <a:schemeClr val="tx1"/>
              </a:solidFill>
            </a:endParaRPr>
          </a:p>
        </p:txBody>
      </p:sp>
      <p:sp>
        <p:nvSpPr>
          <p:cNvPr id="8" name="Footer Placeholder 7"/>
          <p:cNvSpPr>
            <a:spLocks noGrp="1"/>
          </p:cNvSpPr>
          <p:nvPr>
            <p:ph type="ftr" sz="quarter" idx="11"/>
          </p:nvPr>
        </p:nvSpPr>
        <p:spPr/>
        <p:txBody>
          <a:bodyPr/>
          <a:lstStyle/>
          <a:p>
            <a:pPr>
              <a:defRPr/>
            </a:pPr>
            <a:r>
              <a:rPr lang="en-US"/>
              <a:t>(c) Lawrence M. Hinman</a:t>
            </a:r>
            <a:endParaRPr lang="en-US">
              <a:solidFill>
                <a:schemeClr val="tx1"/>
              </a:solidFill>
            </a:endParaRPr>
          </a:p>
        </p:txBody>
      </p:sp>
      <p:sp>
        <p:nvSpPr>
          <p:cNvPr id="9" name="Slide Number Placeholder 8"/>
          <p:cNvSpPr>
            <a:spLocks noGrp="1"/>
          </p:cNvSpPr>
          <p:nvPr>
            <p:ph type="sldNum" sz="quarter" idx="12"/>
          </p:nvPr>
        </p:nvSpPr>
        <p:spPr/>
        <p:txBody>
          <a:bodyPr/>
          <a:lstStyle/>
          <a:p>
            <a:fld id="{A3941392-53EC-EE4F-86E7-711F4DAD82F6}" type="slidenum">
              <a:rPr lang="en-US" altLang="en-US" smtClean="0"/>
              <a:pPr/>
              <a:t>‹#›</a:t>
            </a:fld>
            <a:endParaRPr lang="en-US" altLang="en-US">
              <a:solidFill>
                <a:schemeClr val="tx1"/>
              </a:solidFill>
            </a:endParaRPr>
          </a:p>
        </p:txBody>
      </p:sp>
    </p:spTree>
  </p:cSld>
  <p:clrMapOvr>
    <a:masterClrMapping/>
  </p:clrMapOvr>
  <p:transition>
    <p:split orient="vert"/>
    <p:sndAc>
      <p:stSnd>
        <p:snd r:embed="rId1" name="CAMERA.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pPr>
              <a:defRPr/>
            </a:pPr>
            <a:fld id="{35851A80-1C5A-644C-BFE2-277BE6B30AD9}" type="datetime1">
              <a:rPr lang="en-US" altLang="en-US" smtClean="0"/>
              <a:pPr>
                <a:defRPr/>
              </a:pPr>
              <a:t>3/21/2023</a:t>
            </a:fld>
            <a:endParaRPr lang="en-US" altLang="en-US">
              <a:solidFill>
                <a:schemeClr val="tx1"/>
              </a:solidFill>
            </a:endParaRPr>
          </a:p>
        </p:txBody>
      </p:sp>
      <p:sp>
        <p:nvSpPr>
          <p:cNvPr id="4" name="Footer Placeholder 3"/>
          <p:cNvSpPr>
            <a:spLocks noGrp="1"/>
          </p:cNvSpPr>
          <p:nvPr>
            <p:ph type="ftr" sz="quarter" idx="11"/>
          </p:nvPr>
        </p:nvSpPr>
        <p:spPr/>
        <p:txBody>
          <a:bodyPr/>
          <a:lstStyle/>
          <a:p>
            <a:pPr>
              <a:defRPr/>
            </a:pPr>
            <a:r>
              <a:rPr lang="en-US"/>
              <a:t>(c) Lawrence M. Hinman</a:t>
            </a:r>
            <a:endParaRPr lang="en-US">
              <a:solidFill>
                <a:schemeClr val="tx1"/>
              </a:solidFill>
            </a:endParaRPr>
          </a:p>
        </p:txBody>
      </p:sp>
      <p:sp>
        <p:nvSpPr>
          <p:cNvPr id="5" name="Slide Number Placeholder 4"/>
          <p:cNvSpPr>
            <a:spLocks noGrp="1"/>
          </p:cNvSpPr>
          <p:nvPr>
            <p:ph type="sldNum" sz="quarter" idx="12"/>
          </p:nvPr>
        </p:nvSpPr>
        <p:spPr/>
        <p:txBody>
          <a:bodyPr/>
          <a:lstStyle/>
          <a:p>
            <a:fld id="{3694B434-B85D-DE4E-A566-D811BA1487D8}" type="slidenum">
              <a:rPr lang="en-US" altLang="en-US" smtClean="0"/>
              <a:pPr/>
              <a:t>‹#›</a:t>
            </a:fld>
            <a:endParaRPr lang="en-US" altLang="en-US">
              <a:solidFill>
                <a:schemeClr val="tx1"/>
              </a:solidFill>
            </a:endParaRPr>
          </a:p>
        </p:txBody>
      </p:sp>
    </p:spTree>
  </p:cSld>
  <p:clrMapOvr>
    <a:masterClrMapping/>
  </p:clrMapOvr>
  <p:transition>
    <p:split orient="vert"/>
    <p:sndAc>
      <p:stSnd>
        <p:snd r:embed="rId1" name="CAMERA.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5D01B505-AFE2-0049-8FC2-AFBF76A14EC6}" type="datetime1">
              <a:rPr lang="en-US" altLang="en-US" smtClean="0"/>
              <a:pPr>
                <a:defRPr/>
              </a:pPr>
              <a:t>3/21/2023</a:t>
            </a:fld>
            <a:endParaRPr lang="en-US" altLang="en-US">
              <a:solidFill>
                <a:schemeClr val="tx1"/>
              </a:solidFill>
            </a:endParaRPr>
          </a:p>
        </p:txBody>
      </p:sp>
      <p:sp>
        <p:nvSpPr>
          <p:cNvPr id="3" name="Footer Placeholder 2"/>
          <p:cNvSpPr>
            <a:spLocks noGrp="1"/>
          </p:cNvSpPr>
          <p:nvPr>
            <p:ph type="ftr" sz="quarter" idx="11"/>
          </p:nvPr>
        </p:nvSpPr>
        <p:spPr/>
        <p:txBody>
          <a:bodyPr/>
          <a:lstStyle/>
          <a:p>
            <a:pPr>
              <a:defRPr/>
            </a:pPr>
            <a:r>
              <a:rPr lang="en-US"/>
              <a:t>(c) Lawrence M. Hinman</a:t>
            </a:r>
            <a:endParaRPr lang="en-US">
              <a:solidFill>
                <a:schemeClr val="tx1"/>
              </a:solidFill>
            </a:endParaRPr>
          </a:p>
        </p:txBody>
      </p:sp>
      <p:sp>
        <p:nvSpPr>
          <p:cNvPr id="4" name="Slide Number Placeholder 3"/>
          <p:cNvSpPr>
            <a:spLocks noGrp="1"/>
          </p:cNvSpPr>
          <p:nvPr>
            <p:ph type="sldNum" sz="quarter" idx="12"/>
          </p:nvPr>
        </p:nvSpPr>
        <p:spPr/>
        <p:txBody>
          <a:bodyPr/>
          <a:lstStyle/>
          <a:p>
            <a:fld id="{A59B313B-1275-B049-92DE-05BDAEE21213}" type="slidenum">
              <a:rPr lang="en-US" altLang="en-US" smtClean="0"/>
              <a:pPr/>
              <a:t>‹#›</a:t>
            </a:fld>
            <a:endParaRPr lang="en-US" altLang="en-US">
              <a:solidFill>
                <a:schemeClr val="tx1"/>
              </a:solidFill>
            </a:endParaRPr>
          </a:p>
        </p:txBody>
      </p:sp>
    </p:spTree>
  </p:cSld>
  <p:clrMapOvr>
    <a:masterClrMapping/>
  </p:clrMapOvr>
  <p:transition>
    <p:split orient="vert"/>
    <p:sndAc>
      <p:stSnd>
        <p:snd r:embed="rId1" name="CAMERA.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defRPr/>
            </a:pPr>
            <a:fld id="{C1F95C9C-7E8C-C24E-8778-6EA50169D126}" type="datetime1">
              <a:rPr lang="en-US" altLang="en-US" smtClean="0"/>
              <a:pPr>
                <a:defRPr/>
              </a:pPr>
              <a:t>3/21/2023</a:t>
            </a:fld>
            <a:endParaRPr lang="en-US" altLang="en-US">
              <a:solidFill>
                <a:schemeClr val="tx1"/>
              </a:solidFill>
            </a:endParaRPr>
          </a:p>
        </p:txBody>
      </p:sp>
      <p:sp>
        <p:nvSpPr>
          <p:cNvPr id="6" name="Footer Placeholder 5"/>
          <p:cNvSpPr>
            <a:spLocks noGrp="1"/>
          </p:cNvSpPr>
          <p:nvPr>
            <p:ph type="ftr" sz="quarter" idx="11"/>
          </p:nvPr>
        </p:nvSpPr>
        <p:spPr/>
        <p:txBody>
          <a:bodyPr/>
          <a:lstStyle/>
          <a:p>
            <a:pPr>
              <a:defRPr/>
            </a:pPr>
            <a:r>
              <a:rPr lang="en-US"/>
              <a:t>(c) Lawrence M. Hinman</a:t>
            </a:r>
            <a:endParaRPr lang="en-US">
              <a:solidFill>
                <a:schemeClr val="tx1"/>
              </a:solidFill>
            </a:endParaRPr>
          </a:p>
        </p:txBody>
      </p:sp>
      <p:sp>
        <p:nvSpPr>
          <p:cNvPr id="7" name="Slide Number Placeholder 6"/>
          <p:cNvSpPr>
            <a:spLocks noGrp="1"/>
          </p:cNvSpPr>
          <p:nvPr>
            <p:ph type="sldNum" sz="quarter" idx="12"/>
          </p:nvPr>
        </p:nvSpPr>
        <p:spPr/>
        <p:txBody>
          <a:bodyPr/>
          <a:lstStyle/>
          <a:p>
            <a:fld id="{7A1792F6-C586-2042-BB23-255BB6BD6DF6}" type="slidenum">
              <a:rPr lang="en-US" altLang="en-US" smtClean="0"/>
              <a:pPr/>
              <a:t>‹#›</a:t>
            </a:fld>
            <a:endParaRPr lang="en-US" altLang="en-US">
              <a:solidFill>
                <a:schemeClr val="tx1"/>
              </a:solidFill>
            </a:endParaRPr>
          </a:p>
        </p:txBody>
      </p:sp>
    </p:spTree>
  </p:cSld>
  <p:clrMapOvr>
    <a:masterClrMapping/>
  </p:clrMapOvr>
  <p:transition>
    <p:split orient="vert"/>
    <p:sndAc>
      <p:stSnd>
        <p:snd r:embed="rId1" name="CAMERA.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a:defRPr/>
            </a:pPr>
            <a:fld id="{FC816BBD-8765-874D-A6F6-302045F5D84C}" type="datetime1">
              <a:rPr lang="en-US" altLang="en-US" smtClean="0"/>
              <a:pPr>
                <a:defRPr/>
              </a:pPr>
              <a:t>3/21/2023</a:t>
            </a:fld>
            <a:endParaRPr lang="en-US" altLang="en-US">
              <a:solidFill>
                <a:schemeClr val="tx1"/>
              </a:solidFill>
            </a:endParaRPr>
          </a:p>
        </p:txBody>
      </p:sp>
      <p:sp>
        <p:nvSpPr>
          <p:cNvPr id="6" name="Footer Placeholder 5"/>
          <p:cNvSpPr>
            <a:spLocks noGrp="1"/>
          </p:cNvSpPr>
          <p:nvPr>
            <p:ph type="ftr" sz="quarter" idx="11"/>
          </p:nvPr>
        </p:nvSpPr>
        <p:spPr/>
        <p:txBody>
          <a:bodyPr/>
          <a:lstStyle/>
          <a:p>
            <a:pPr>
              <a:defRPr/>
            </a:pPr>
            <a:r>
              <a:rPr lang="en-US"/>
              <a:t>(c) Lawrence M. Hinman</a:t>
            </a:r>
            <a:endParaRPr lang="en-US">
              <a:solidFill>
                <a:schemeClr val="tx1"/>
              </a:solidFill>
            </a:endParaRPr>
          </a:p>
        </p:txBody>
      </p:sp>
      <p:sp>
        <p:nvSpPr>
          <p:cNvPr id="7" name="Slide Number Placeholder 6"/>
          <p:cNvSpPr>
            <a:spLocks noGrp="1"/>
          </p:cNvSpPr>
          <p:nvPr>
            <p:ph type="sldNum" sz="quarter" idx="12"/>
          </p:nvPr>
        </p:nvSpPr>
        <p:spPr>
          <a:xfrm>
            <a:off x="8077200" y="6356350"/>
            <a:ext cx="609600" cy="365125"/>
          </a:xfrm>
        </p:spPr>
        <p:txBody>
          <a:bodyPr/>
          <a:lstStyle/>
          <a:p>
            <a:fld id="{1A911300-C160-4F42-90A1-7047911EA450}" type="slidenum">
              <a:rPr lang="en-US" altLang="en-US" smtClean="0"/>
              <a:pPr/>
              <a:t>‹#›</a:t>
            </a:fld>
            <a:endParaRPr lang="en-US" altLang="en-US">
              <a:solidFill>
                <a:schemeClr val="tx1"/>
              </a:solidFill>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transition>
    <p:split orient="vert"/>
    <p:sndAc>
      <p:stSnd>
        <p:snd r:embed="rId1" name="CAMERA.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audio" Target="../media/audio1.wav"/><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fld id="{06859B10-7180-EC4B-A9C5-E81445278085}" type="datetime1">
              <a:rPr lang="en-US" altLang="en-US" smtClean="0"/>
              <a:pPr>
                <a:defRPr/>
              </a:pPr>
              <a:t>3/21/2023</a:t>
            </a:fld>
            <a:endParaRPr lang="en-US" altLang="en-US">
              <a:solidFill>
                <a:schemeClr val="tx1"/>
              </a:solidFill>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r>
              <a:rPr lang="en-US"/>
              <a:t>(c) Lawrence M. Hinman</a:t>
            </a:r>
            <a:endParaRPr lang="en-US">
              <a:solidFill>
                <a:schemeClr val="tx1"/>
              </a:solidFill>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7ABA112A-13E3-8B47-969B-8A81E93B015D}" type="slidenum">
              <a:rPr lang="en-US" altLang="en-US" smtClean="0"/>
              <a:pPr/>
              <a:t>‹#›</a:t>
            </a:fld>
            <a:endParaRPr lang="en-US" altLang="en-US">
              <a:solidFill>
                <a:schemeClr val="tx1"/>
              </a:solidFill>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Lst>
  <p:transition>
    <p:split orient="vert"/>
    <p:sndAc>
      <p:stSnd>
        <p:snd r:embed="rId15" name="CAMERA.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subTnLst>
                                    <p:audio>
                                      <p:cMediaNode>
                                        <p:cTn display="0" masterRel="sameClick">
                                          <p:stCondLst>
                                            <p:cond evt="begin" delay="0">
                                              <p:tn val="5"/>
                                            </p:cond>
                                          </p:stCondLst>
                                          <p:endCondLst>
                                            <p:cond evt="onStopAudio" delay="0">
                                              <p:tgtEl>
                                                <p:sldTgt/>
                                              </p:tgtEl>
                                            </p:cond>
                                          </p:endCondLst>
                                        </p:cTn>
                                        <p:tgtEl>
                                          <p:sndTgt r:embed="rId15" name="CAMERA.WAV"/>
                                        </p:tgtEl>
                                      </p:cMediaNode>
                                    </p:audio>
                                  </p:subTnLst>
                                </p:cTn>
                              </p:par>
                            </p:childTnLst>
                          </p:cTn>
                        </p:par>
                        <p:par>
                          <p:cTn id="8" fill="hold">
                            <p:stCondLst>
                              <p:cond delay="500"/>
                            </p:stCondLst>
                            <p:childTnLst>
                              <p:par>
                                <p:cTn id="9" presetID="2" presetClass="entr" presetSubtype="2" fill="hold" grpId="0" nodeType="afterEffect">
                                  <p:stCondLst>
                                    <p:cond delay="2000"/>
                                  </p:stCondLst>
                                  <p:childTnLst>
                                    <p:set>
                                      <p:cBhvr>
                                        <p:cTn id="10" dur="1" fill="hold">
                                          <p:stCondLst>
                                            <p:cond delay="0"/>
                                          </p:stCondLst>
                                        </p:cTn>
                                        <p:tgtEl>
                                          <p:spTgt spid="30">
                                            <p:txEl>
                                              <p:pRg st="0" end="0"/>
                                            </p:txEl>
                                          </p:spTgt>
                                        </p:tgtEl>
                                        <p:attrNameLst>
                                          <p:attrName>style.visibility</p:attrName>
                                        </p:attrNameLst>
                                      </p:cBhvr>
                                      <p:to>
                                        <p:strVal val="visible"/>
                                      </p:to>
                                    </p:set>
                                    <p:anim calcmode="lin" valueType="num">
                                      <p:cBhvr additive="base">
                                        <p:cTn id="11"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0">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4000"/>
                                  </p:stCondLst>
                                  <p:childTnLst>
                                    <p:set>
                                      <p:cBhvr>
                                        <p:cTn id="14" dur="1" fill="hold">
                                          <p:stCondLst>
                                            <p:cond delay="0"/>
                                          </p:stCondLst>
                                        </p:cTn>
                                        <p:tgtEl>
                                          <p:spTgt spid="30">
                                            <p:txEl>
                                              <p:pRg st="1" end="1"/>
                                            </p:txEl>
                                          </p:spTgt>
                                        </p:tgtEl>
                                        <p:attrNameLst>
                                          <p:attrName>style.visibility</p:attrName>
                                        </p:attrNameLst>
                                      </p:cBhvr>
                                      <p:to>
                                        <p:strVal val="visible"/>
                                      </p:to>
                                    </p:set>
                                    <p:anim calcmode="lin" valueType="num">
                                      <p:cBhvr additive="base">
                                        <p:cTn id="15" dur="500" fill="hold"/>
                                        <p:tgtEl>
                                          <p:spTgt spid="30">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0">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2000"/>
                                  </p:stCondLst>
                                  <p:childTnLst>
                                    <p:set>
                                      <p:cBhvr>
                                        <p:cTn id="18" dur="1" fill="hold">
                                          <p:stCondLst>
                                            <p:cond delay="0"/>
                                          </p:stCondLst>
                                        </p:cTn>
                                        <p:tgtEl>
                                          <p:spTgt spid="30">
                                            <p:txEl>
                                              <p:pRg st="2" end="2"/>
                                            </p:txEl>
                                          </p:spTgt>
                                        </p:tgtEl>
                                        <p:attrNameLst>
                                          <p:attrName>style.visibility</p:attrName>
                                        </p:attrNameLst>
                                      </p:cBhvr>
                                      <p:to>
                                        <p:strVal val="visible"/>
                                      </p:to>
                                    </p:set>
                                    <p:anim calcmode="lin" valueType="num">
                                      <p:cBhvr additive="base">
                                        <p:cTn id="19" dur="500" fill="hold"/>
                                        <p:tgtEl>
                                          <p:spTgt spid="30">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0">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2000"/>
                                  </p:stCondLst>
                                  <p:childTnLst>
                                    <p:set>
                                      <p:cBhvr>
                                        <p:cTn id="22" dur="1" fill="hold">
                                          <p:stCondLst>
                                            <p:cond delay="0"/>
                                          </p:stCondLst>
                                        </p:cTn>
                                        <p:tgtEl>
                                          <p:spTgt spid="30">
                                            <p:txEl>
                                              <p:pRg st="3" end="3"/>
                                            </p:txEl>
                                          </p:spTgt>
                                        </p:tgtEl>
                                        <p:attrNameLst>
                                          <p:attrName>style.visibility</p:attrName>
                                        </p:attrNameLst>
                                      </p:cBhvr>
                                      <p:to>
                                        <p:strVal val="visible"/>
                                      </p:to>
                                    </p:set>
                                    <p:anim calcmode="lin" valueType="num">
                                      <p:cBhvr additive="base">
                                        <p:cTn id="23" dur="500" fill="hold"/>
                                        <p:tgtEl>
                                          <p:spTgt spid="30">
                                            <p:txEl>
                                              <p:pRg st="3" end="3"/>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30">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2000"/>
                                  </p:stCondLst>
                                  <p:childTnLst>
                                    <p:set>
                                      <p:cBhvr>
                                        <p:cTn id="26" dur="1" fill="hold">
                                          <p:stCondLst>
                                            <p:cond delay="0"/>
                                          </p:stCondLst>
                                        </p:cTn>
                                        <p:tgtEl>
                                          <p:spTgt spid="30">
                                            <p:txEl>
                                              <p:pRg st="4" end="4"/>
                                            </p:txEl>
                                          </p:spTgt>
                                        </p:tgtEl>
                                        <p:attrNameLst>
                                          <p:attrName>style.visibility</p:attrName>
                                        </p:attrNameLst>
                                      </p:cBhvr>
                                      <p:to>
                                        <p:strVal val="visible"/>
                                      </p:to>
                                    </p:set>
                                    <p:anim calcmode="lin" valueType="num">
                                      <p:cBhvr additive="base">
                                        <p:cTn id="27" dur="500" fill="hold"/>
                                        <p:tgtEl>
                                          <p:spTgt spid="30">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0">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30" grpId="0" build="p" autoUpdateAnimBg="0" advAuto="2000"/>
    </p:bldLst>
  </p:timing>
  <p:hf hd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audio" Target="../media/audio1.wav"/><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1.jpeg"/></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audio" Target="../media/audio1.wav"/><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C6CBE-1EB7-6C51-927D-B70FECD60FD6}"/>
              </a:ext>
            </a:extLst>
          </p:cNvPr>
          <p:cNvSpPr>
            <a:spLocks noGrp="1"/>
          </p:cNvSpPr>
          <p:nvPr>
            <p:ph type="ctrTitle"/>
          </p:nvPr>
        </p:nvSpPr>
        <p:spPr>
          <a:xfrm>
            <a:off x="2819400" y="4495800"/>
            <a:ext cx="3313355" cy="905193"/>
          </a:xfrm>
        </p:spPr>
        <p:txBody>
          <a:bodyPr>
            <a:noAutofit/>
          </a:bodyPr>
          <a:lstStyle/>
          <a:p>
            <a:pPr algn="ctr"/>
            <a:r>
              <a:rPr lang="en-US" sz="6000" b="1" dirty="0">
                <a:effectLst>
                  <a:outerShdw blurRad="38100" dist="38100" dir="2700000" algn="tl">
                    <a:srgbClr val="000000">
                      <a:alpha val="43137"/>
                    </a:srgbClr>
                  </a:outerShdw>
                </a:effectLst>
              </a:rPr>
              <a:t>2022-23</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041" y="861060"/>
            <a:ext cx="4851918"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descr="Logo, company name&#10;&#10;Description automatically generated">
            <a:extLst>
              <a:ext uri="{FF2B5EF4-FFF2-40B4-BE49-F238E27FC236}">
                <a16:creationId xmlns:a16="http://schemas.microsoft.com/office/drawing/2014/main" id="{BBDCC19D-EE0D-1311-1F02-05EF6910324F}"/>
              </a:ext>
            </a:extLst>
          </p:cNvPr>
          <p:cNvPicPr>
            <a:picLocks noChangeAspect="1"/>
          </p:cNvPicPr>
          <p:nvPr/>
        </p:nvPicPr>
        <p:blipFill>
          <a:blip r:embed="rId3"/>
          <a:stretch>
            <a:fillRect/>
          </a:stretch>
        </p:blipFill>
        <p:spPr>
          <a:xfrm>
            <a:off x="7993055" y="6451053"/>
            <a:ext cx="1150062" cy="407886"/>
          </a:xfrm>
          <a:prstGeom prst="rect">
            <a:avLst/>
          </a:prstGeom>
        </p:spPr>
      </p:pic>
    </p:spTree>
    <p:extLst>
      <p:ext uri="{BB962C8B-B14F-4D97-AF65-F5344CB8AC3E}">
        <p14:creationId xmlns:p14="http://schemas.microsoft.com/office/powerpoint/2010/main" val="668938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B06C5E7E-87C8-865F-0D4B-75456E0BE919}"/>
              </a:ext>
            </a:extLst>
          </p:cNvPr>
          <p:cNvSpPr>
            <a:spLocks noGrp="1" noChangeArrowheads="1"/>
          </p:cNvSpPr>
          <p:nvPr>
            <p:ph type="title"/>
          </p:nvPr>
        </p:nvSpPr>
        <p:spPr>
          <a:xfrm>
            <a:off x="457200" y="838200"/>
            <a:ext cx="8229600" cy="792163"/>
          </a:xfrm>
        </p:spPr>
        <p:txBody>
          <a:bodyPr>
            <a:noAutofit/>
          </a:bodyPr>
          <a:lstStyle/>
          <a:p>
            <a:pPr algn="ctr" eaLnBrk="1" hangingPunct="1"/>
            <a:r>
              <a:rPr lang="en-US" altLang="en-US" sz="6000" dirty="0"/>
              <a:t>Ayn Rand’s Argument</a:t>
            </a:r>
          </a:p>
        </p:txBody>
      </p:sp>
      <p:sp>
        <p:nvSpPr>
          <p:cNvPr id="3" name="Content Placeholder 2">
            <a:extLst>
              <a:ext uri="{FF2B5EF4-FFF2-40B4-BE49-F238E27FC236}">
                <a16:creationId xmlns:a16="http://schemas.microsoft.com/office/drawing/2014/main" id="{02C8D222-A4A7-45BE-9578-D4A603DE923F}"/>
              </a:ext>
            </a:extLst>
          </p:cNvPr>
          <p:cNvSpPr>
            <a:spLocks noGrp="1"/>
          </p:cNvSpPr>
          <p:nvPr>
            <p:ph idx="1"/>
          </p:nvPr>
        </p:nvSpPr>
        <p:spPr>
          <a:xfrm>
            <a:off x="228600" y="1600200"/>
            <a:ext cx="8763000" cy="4343400"/>
          </a:xfrm>
        </p:spPr>
        <p:txBody>
          <a:bodyPr rtlCol="0">
            <a:normAutofit/>
          </a:bodyPr>
          <a:lstStyle/>
          <a:p>
            <a:pPr eaLnBrk="1" fontAlgn="auto" hangingPunct="1">
              <a:spcAft>
                <a:spcPts val="0"/>
              </a:spcAft>
              <a:buFont typeface="Arial" panose="020B0604020202020204" pitchFamily="34" charset="0"/>
              <a:buChar char="•"/>
              <a:defRPr/>
            </a:pPr>
            <a:r>
              <a:rPr lang="en-US" sz="2400" dirty="0">
                <a:latin typeface="+mj-lt"/>
              </a:rPr>
              <a:t>Ethical egoism is associated with Ayn Rand (1905-1982) more than with any other 20</a:t>
            </a:r>
            <a:r>
              <a:rPr lang="en-US" sz="2400" baseline="30000" dirty="0">
                <a:latin typeface="+mj-lt"/>
              </a:rPr>
              <a:t>th</a:t>
            </a:r>
            <a:r>
              <a:rPr lang="en-US" sz="2400" dirty="0">
                <a:latin typeface="+mj-lt"/>
              </a:rPr>
              <a:t> Century writer.</a:t>
            </a:r>
          </a:p>
          <a:p>
            <a:pPr lvl="1">
              <a:buFont typeface="Arial" panose="020B0604020202020204" pitchFamily="34" charset="0"/>
              <a:buChar char="•"/>
              <a:defRPr/>
            </a:pPr>
            <a:r>
              <a:rPr lang="en-US" dirty="0">
                <a:latin typeface="+mj-lt"/>
              </a:rPr>
              <a:t>Altruism, according to Rand, leads to a denial of the value of the individual (and his projects and goods).</a:t>
            </a:r>
          </a:p>
          <a:p>
            <a:pPr lvl="1">
              <a:buFont typeface="Arial" panose="020B0604020202020204" pitchFamily="34" charset="0"/>
              <a:buChar char="•"/>
              <a:defRPr/>
            </a:pPr>
            <a:r>
              <a:rPr lang="en-US" dirty="0">
                <a:latin typeface="+mj-lt"/>
              </a:rPr>
              <a:t>“If a man accepts the ethics of altruism, his first concern is not how to live his life, but how to sacrifice it.”</a:t>
            </a:r>
          </a:p>
          <a:p>
            <a:pPr indent="0" eaLnBrk="1" fontAlgn="auto" hangingPunct="1">
              <a:spcAft>
                <a:spcPts val="0"/>
              </a:spcAft>
              <a:buFont typeface="Arial" panose="020B0604020202020204" pitchFamily="34" charset="0"/>
              <a:buNone/>
              <a:defRPr/>
            </a:pPr>
            <a:endParaRPr lang="en-US" sz="2400" dirty="0"/>
          </a:p>
        </p:txBody>
      </p:sp>
      <p:pic>
        <p:nvPicPr>
          <p:cNvPr id="25604" name="Picture 2">
            <a:extLst>
              <a:ext uri="{FF2B5EF4-FFF2-40B4-BE49-F238E27FC236}">
                <a16:creationId xmlns:a16="http://schemas.microsoft.com/office/drawing/2014/main" id="{DE57F651-E351-3A8C-2695-52F0B17C5C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4030980"/>
            <a:ext cx="2895600" cy="2654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5" name="Picture 3" descr="C:\Users\Kyle\Documents\PHI 130\2013\Images\Buddhist-monk-Thich-Quang-Duc[1].jpg">
            <a:extLst>
              <a:ext uri="{FF2B5EF4-FFF2-40B4-BE49-F238E27FC236}">
                <a16:creationId xmlns:a16="http://schemas.microsoft.com/office/drawing/2014/main" id="{39835769-3805-7426-F5F6-E9DD2202BE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038600"/>
            <a:ext cx="3276600" cy="2641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Logo, company name&#10;&#10;Description automatically generated">
            <a:extLst>
              <a:ext uri="{FF2B5EF4-FFF2-40B4-BE49-F238E27FC236}">
                <a16:creationId xmlns:a16="http://schemas.microsoft.com/office/drawing/2014/main" id="{1FC46A3B-126B-BF13-6608-E3B17FE7F1FA}"/>
              </a:ext>
            </a:extLst>
          </p:cNvPr>
          <p:cNvPicPr>
            <a:picLocks noChangeAspect="1"/>
          </p:cNvPicPr>
          <p:nvPr/>
        </p:nvPicPr>
        <p:blipFill>
          <a:blip r:embed="rId5"/>
          <a:stretch>
            <a:fillRect/>
          </a:stretch>
        </p:blipFill>
        <p:spPr>
          <a:xfrm>
            <a:off x="4105089" y="6274528"/>
            <a:ext cx="1150062" cy="407886"/>
          </a:xfrm>
          <a:prstGeom prst="rect">
            <a:avLst/>
          </a:prstGeom>
        </p:spPr>
      </p:pic>
    </p:spTree>
    <p:extLst>
      <p:ext uri="{BB962C8B-B14F-4D97-AF65-F5344CB8AC3E}">
        <p14:creationId xmlns:p14="http://schemas.microsoft.com/office/powerpoint/2010/main" val="713004222"/>
      </p:ext>
    </p:extLst>
  </p:cSld>
  <p:clrMapOvr>
    <a:masterClrMapping/>
  </p:clrMapOvr>
  <p:transition>
    <p:split orient="vert"/>
    <p:sndAc>
      <p:stSnd>
        <p:snd r:embed="rId2" name="CAMERA.WAV"/>
      </p:stSnd>
    </p:sndAc>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A7BF2-24F2-4A61-8DA8-46F3D3548796}"/>
              </a:ext>
            </a:extLst>
          </p:cNvPr>
          <p:cNvSpPr>
            <a:spLocks noGrp="1"/>
          </p:cNvSpPr>
          <p:nvPr>
            <p:ph idx="1"/>
          </p:nvPr>
        </p:nvSpPr>
        <p:spPr>
          <a:xfrm>
            <a:off x="304800" y="1676400"/>
            <a:ext cx="8686799" cy="4267200"/>
          </a:xfrm>
        </p:spPr>
        <p:txBody>
          <a:bodyPr rtlCol="0">
            <a:normAutofit/>
          </a:bodyPr>
          <a:lstStyle/>
          <a:p>
            <a:pPr eaLnBrk="1" fontAlgn="auto" hangingPunct="1">
              <a:spcAft>
                <a:spcPts val="0"/>
              </a:spcAft>
              <a:buFont typeface="Arial" panose="020B0604020202020204" pitchFamily="34" charset="0"/>
              <a:buChar char="•"/>
              <a:defRPr/>
            </a:pPr>
            <a:r>
              <a:rPr lang="en-US" sz="2400" dirty="0">
                <a:latin typeface="+mj-lt"/>
              </a:rPr>
              <a:t>The argument is:</a:t>
            </a:r>
          </a:p>
          <a:p>
            <a:pPr lvl="1">
              <a:buFont typeface="Arial" panose="020B0604020202020204" pitchFamily="34" charset="0"/>
              <a:buChar char="•"/>
              <a:defRPr/>
            </a:pPr>
            <a:r>
              <a:rPr lang="en-US" dirty="0">
                <a:latin typeface="+mj-lt"/>
              </a:rPr>
              <a:t>Each person has one life to live AND altruism rejects the value of the individual.</a:t>
            </a:r>
          </a:p>
          <a:p>
            <a:pPr lvl="1">
              <a:buFont typeface="Arial" panose="020B0604020202020204" pitchFamily="34" charset="0"/>
              <a:buChar char="•"/>
              <a:defRPr/>
            </a:pPr>
            <a:r>
              <a:rPr lang="en-US" dirty="0">
                <a:latin typeface="+mj-lt"/>
              </a:rPr>
              <a:t>THEREFORE ethical egoism views the individual’s life as having supreme value, ethical egoism is the moral philosophy we ought to accept.</a:t>
            </a:r>
          </a:p>
          <a:p>
            <a:pPr lvl="1" indent="0" eaLnBrk="1" fontAlgn="auto" hangingPunct="1">
              <a:spcAft>
                <a:spcPts val="0"/>
              </a:spcAft>
              <a:defRPr/>
            </a:pPr>
            <a:endParaRPr lang="en-US" sz="2000" dirty="0"/>
          </a:p>
        </p:txBody>
      </p:sp>
      <p:pic>
        <p:nvPicPr>
          <p:cNvPr id="26628" name="Picture 2" descr="C:\Users\Kyle\Documents\PHI 130\2013\Images\nurse[1].jpg">
            <a:extLst>
              <a:ext uri="{FF2B5EF4-FFF2-40B4-BE49-F238E27FC236}">
                <a16:creationId xmlns:a16="http://schemas.microsoft.com/office/drawing/2014/main" id="{5FFCF960-004E-7D66-C977-A07D8C7834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3809999"/>
            <a:ext cx="2286000" cy="2917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2" descr="C:\Users\Kyle\Documents\PHI 130\2013\Images\tumblr_mcbp4mVcpn1r780h2o1_500[1].jpg">
            <a:extLst>
              <a:ext uri="{FF2B5EF4-FFF2-40B4-BE49-F238E27FC236}">
                <a16:creationId xmlns:a16="http://schemas.microsoft.com/office/drawing/2014/main" id="{59EE3657-53A8-66C1-42E8-F66E07982D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114800"/>
            <a:ext cx="350520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B06C5E7E-87C8-865F-0D4B-75456E0BE919}"/>
              </a:ext>
            </a:extLst>
          </p:cNvPr>
          <p:cNvSpPr>
            <a:spLocks noGrp="1" noChangeArrowheads="1"/>
          </p:cNvSpPr>
          <p:nvPr>
            <p:ph type="title"/>
          </p:nvPr>
        </p:nvSpPr>
        <p:spPr>
          <a:xfrm>
            <a:off x="457200" y="838200"/>
            <a:ext cx="8229600" cy="792163"/>
          </a:xfrm>
        </p:spPr>
        <p:txBody>
          <a:bodyPr>
            <a:noAutofit/>
          </a:bodyPr>
          <a:lstStyle/>
          <a:p>
            <a:pPr algn="ctr" eaLnBrk="1" hangingPunct="1"/>
            <a:r>
              <a:rPr lang="en-US" altLang="en-US" sz="6000" dirty="0"/>
              <a:t>Ayn Rand’s Argument</a:t>
            </a:r>
          </a:p>
        </p:txBody>
      </p:sp>
    </p:spTree>
    <p:extLst>
      <p:ext uri="{BB962C8B-B14F-4D97-AF65-F5344CB8AC3E}">
        <p14:creationId xmlns:p14="http://schemas.microsoft.com/office/powerpoint/2010/main" val="2834774661"/>
      </p:ext>
    </p:extLst>
  </p:cSld>
  <p:clrMapOvr>
    <a:masterClrMapping/>
  </p:clrMapOvr>
  <p:transition>
    <p:split orient="vert"/>
    <p:sndAc>
      <p:stSnd>
        <p:snd r:embed="rId2" name="CAMERA.WAV"/>
      </p:stSnd>
    </p:sndAc>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A8B210F-D3CF-C585-7628-D3AAB61B7962}"/>
              </a:ext>
            </a:extLst>
          </p:cNvPr>
          <p:cNvSpPr>
            <a:spLocks noGrp="1" noChangeArrowheads="1"/>
          </p:cNvSpPr>
          <p:nvPr>
            <p:ph type="title"/>
          </p:nvPr>
        </p:nvSpPr>
        <p:spPr/>
        <p:txBody>
          <a:bodyPr>
            <a:normAutofit/>
          </a:bodyPr>
          <a:lstStyle/>
          <a:p>
            <a:pPr algn="ctr" eaLnBrk="1" hangingPunct="1"/>
            <a:r>
              <a:rPr lang="en-US" altLang="en-US" sz="6000" dirty="0"/>
              <a:t>Versions of Ethical Egoism</a:t>
            </a:r>
          </a:p>
        </p:txBody>
      </p:sp>
      <p:sp>
        <p:nvSpPr>
          <p:cNvPr id="27651" name="Rectangle 3">
            <a:extLst>
              <a:ext uri="{FF2B5EF4-FFF2-40B4-BE49-F238E27FC236}">
                <a16:creationId xmlns:a16="http://schemas.microsoft.com/office/drawing/2014/main" id="{297F867C-71DB-C25B-4CB4-E5F081A31800}"/>
              </a:ext>
            </a:extLst>
          </p:cNvPr>
          <p:cNvSpPr>
            <a:spLocks noGrp="1" noChangeArrowheads="1"/>
          </p:cNvSpPr>
          <p:nvPr>
            <p:ph idx="1"/>
          </p:nvPr>
        </p:nvSpPr>
        <p:spPr>
          <a:xfrm>
            <a:off x="685800" y="2362200"/>
            <a:ext cx="7772400" cy="4114800"/>
          </a:xfrm>
        </p:spPr>
        <p:txBody>
          <a:bodyPr>
            <a:normAutofit/>
          </a:bodyPr>
          <a:lstStyle/>
          <a:p>
            <a:pPr eaLnBrk="1" hangingPunct="1"/>
            <a:r>
              <a:rPr lang="en-US" altLang="en-US" sz="2400" dirty="0">
                <a:latin typeface="+mj-lt"/>
              </a:rPr>
              <a:t>Personal Ethical Egoism</a:t>
            </a:r>
          </a:p>
          <a:p>
            <a:pPr lvl="1" eaLnBrk="1" hangingPunct="1"/>
            <a:r>
              <a:rPr lang="ja-JP" altLang="en-US" dirty="0">
                <a:latin typeface="+mj-lt"/>
              </a:rPr>
              <a:t>“</a:t>
            </a:r>
            <a:r>
              <a:rPr lang="en-US" altLang="ja-JP" dirty="0">
                <a:latin typeface="+mj-lt"/>
              </a:rPr>
              <a:t>I am going to act only in my own interest, and everyone else can do whatever they want.</a:t>
            </a:r>
            <a:r>
              <a:rPr lang="ja-JP" altLang="en-US" dirty="0">
                <a:latin typeface="+mj-lt"/>
              </a:rPr>
              <a:t>”</a:t>
            </a:r>
            <a:endParaRPr lang="en-US" altLang="ja-JP" dirty="0">
              <a:latin typeface="+mj-lt"/>
            </a:endParaRPr>
          </a:p>
          <a:p>
            <a:pPr eaLnBrk="1" hangingPunct="1"/>
            <a:r>
              <a:rPr lang="en-US" altLang="en-US" sz="2400" dirty="0">
                <a:latin typeface="+mj-lt"/>
              </a:rPr>
              <a:t>Individual Ethical Egoism</a:t>
            </a:r>
          </a:p>
          <a:p>
            <a:pPr lvl="1" eaLnBrk="1" hangingPunct="1"/>
            <a:r>
              <a:rPr lang="ja-JP" altLang="en-US" dirty="0">
                <a:latin typeface="+mj-lt"/>
              </a:rPr>
              <a:t>“</a:t>
            </a:r>
            <a:r>
              <a:rPr lang="en-US" altLang="ja-JP" dirty="0">
                <a:latin typeface="+mj-lt"/>
              </a:rPr>
              <a:t>Everyone should act in my own interest.</a:t>
            </a:r>
            <a:r>
              <a:rPr lang="ja-JP" altLang="en-US" dirty="0">
                <a:latin typeface="+mj-lt"/>
              </a:rPr>
              <a:t>”</a:t>
            </a:r>
            <a:endParaRPr lang="en-US" altLang="ja-JP" dirty="0">
              <a:latin typeface="+mj-lt"/>
            </a:endParaRPr>
          </a:p>
          <a:p>
            <a:pPr eaLnBrk="1" hangingPunct="1"/>
            <a:r>
              <a:rPr lang="en-US" altLang="en-US" sz="2400" dirty="0">
                <a:latin typeface="+mj-lt"/>
              </a:rPr>
              <a:t>Universal Ethical Egoism</a:t>
            </a:r>
          </a:p>
          <a:p>
            <a:pPr lvl="1" eaLnBrk="1" hangingPunct="1"/>
            <a:r>
              <a:rPr lang="ja-JP" altLang="en-US" dirty="0">
                <a:latin typeface="+mj-lt"/>
              </a:rPr>
              <a:t>“</a:t>
            </a:r>
            <a:r>
              <a:rPr lang="en-US" altLang="ja-JP" dirty="0">
                <a:latin typeface="+mj-lt"/>
              </a:rPr>
              <a:t>Each individual should act in his or her own self interest.</a:t>
            </a:r>
            <a:r>
              <a:rPr lang="ja-JP" altLang="en-US" dirty="0">
                <a:latin typeface="+mj-lt"/>
              </a:rPr>
              <a:t>”</a:t>
            </a:r>
            <a:endParaRPr lang="en-US" altLang="en-US" dirty="0">
              <a:latin typeface="+mj-lt"/>
            </a:endParaRPr>
          </a:p>
        </p:txBody>
      </p:sp>
      <p:pic>
        <p:nvPicPr>
          <p:cNvPr id="3" name="Picture 2" descr="Logo, company name&#10;&#10;Description automatically generated">
            <a:extLst>
              <a:ext uri="{FF2B5EF4-FFF2-40B4-BE49-F238E27FC236}">
                <a16:creationId xmlns:a16="http://schemas.microsoft.com/office/drawing/2014/main" id="{2D69D751-E7DB-A8B9-3860-4E0F4B7BD4E2}"/>
              </a:ext>
            </a:extLst>
          </p:cNvPr>
          <p:cNvPicPr>
            <a:picLocks noChangeAspect="1"/>
          </p:cNvPicPr>
          <p:nvPr/>
        </p:nvPicPr>
        <p:blipFill>
          <a:blip r:embed="rId3"/>
          <a:stretch>
            <a:fillRect/>
          </a:stretch>
        </p:blipFill>
        <p:spPr>
          <a:xfrm>
            <a:off x="881" y="6411335"/>
            <a:ext cx="1150062" cy="407886"/>
          </a:xfrm>
          <a:prstGeom prst="rect">
            <a:avLst/>
          </a:prstGeom>
        </p:spPr>
      </p:pic>
    </p:spTree>
    <p:extLst>
      <p:ext uri="{BB962C8B-B14F-4D97-AF65-F5344CB8AC3E}">
        <p14:creationId xmlns:p14="http://schemas.microsoft.com/office/powerpoint/2010/main" val="175229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F4B5F96C-5718-12FB-2A2A-DED98D3A6C4F}"/>
              </a:ext>
            </a:extLst>
          </p:cNvPr>
          <p:cNvSpPr>
            <a:spLocks noGrp="1" noChangeArrowheads="1"/>
          </p:cNvSpPr>
          <p:nvPr>
            <p:ph type="title"/>
          </p:nvPr>
        </p:nvSpPr>
        <p:spPr>
          <a:xfrm>
            <a:off x="114300" y="838200"/>
            <a:ext cx="8915400" cy="563563"/>
          </a:xfrm>
        </p:spPr>
        <p:txBody>
          <a:bodyPr>
            <a:noAutofit/>
          </a:bodyPr>
          <a:lstStyle/>
          <a:p>
            <a:pPr algn="ctr" eaLnBrk="1" hangingPunct="1"/>
            <a:r>
              <a:rPr lang="en-US" altLang="en-US" sz="3200" dirty="0"/>
              <a:t>Compatible with Commonsense Morality</a:t>
            </a:r>
          </a:p>
        </p:txBody>
      </p:sp>
      <p:sp>
        <p:nvSpPr>
          <p:cNvPr id="3" name="Content Placeholder 2">
            <a:extLst>
              <a:ext uri="{FF2B5EF4-FFF2-40B4-BE49-F238E27FC236}">
                <a16:creationId xmlns:a16="http://schemas.microsoft.com/office/drawing/2014/main" id="{DF637036-506C-41A3-8A41-31CA50A0533F}"/>
              </a:ext>
            </a:extLst>
          </p:cNvPr>
          <p:cNvSpPr>
            <a:spLocks noGrp="1"/>
          </p:cNvSpPr>
          <p:nvPr>
            <p:ph idx="1"/>
          </p:nvPr>
        </p:nvSpPr>
        <p:spPr>
          <a:xfrm>
            <a:off x="197912" y="1676400"/>
            <a:ext cx="8748175" cy="5486400"/>
          </a:xfrm>
        </p:spPr>
        <p:txBody>
          <a:bodyPr rtlCol="0">
            <a:normAutofit/>
          </a:bodyPr>
          <a:lstStyle/>
          <a:p>
            <a:pPr eaLnBrk="1" fontAlgn="auto" hangingPunct="1">
              <a:spcAft>
                <a:spcPts val="0"/>
              </a:spcAft>
              <a:buFont typeface="Arial" panose="020B0604020202020204" pitchFamily="34" charset="0"/>
              <a:buChar char="•"/>
              <a:defRPr/>
            </a:pPr>
            <a:r>
              <a:rPr lang="en-US" sz="2400" dirty="0">
                <a:latin typeface="+mj-lt"/>
              </a:rPr>
              <a:t>Ethical egoism claims that all our commonsense moral views regarding duties are ultimately derived from the one fundamental principle of self-interest.</a:t>
            </a:r>
          </a:p>
          <a:p>
            <a:pPr marL="470916" lvl="1" indent="-342900" eaLnBrk="1" fontAlgn="auto" hangingPunct="1">
              <a:spcAft>
                <a:spcPts val="0"/>
              </a:spcAft>
              <a:buFont typeface="Arial" panose="020B0604020202020204" pitchFamily="34" charset="0"/>
              <a:buChar char="•"/>
              <a:defRPr/>
            </a:pPr>
            <a:r>
              <a:rPr lang="en-US" i="1" dirty="0">
                <a:latin typeface="+mj-lt"/>
              </a:rPr>
              <a:t>It is to our own advantage </a:t>
            </a:r>
            <a:r>
              <a:rPr lang="en-US" dirty="0">
                <a:latin typeface="+mj-lt"/>
              </a:rPr>
              <a:t>to avoid harming others.  Otherwise, they might harm us.</a:t>
            </a:r>
          </a:p>
          <a:p>
            <a:pPr marL="470916" lvl="1" indent="-342900" eaLnBrk="1" fontAlgn="auto" hangingPunct="1">
              <a:spcAft>
                <a:spcPts val="0"/>
              </a:spcAft>
              <a:buFont typeface="Arial" panose="020B0604020202020204" pitchFamily="34" charset="0"/>
              <a:buChar char="•"/>
              <a:defRPr/>
            </a:pPr>
            <a:r>
              <a:rPr lang="en-US" i="1" dirty="0">
                <a:latin typeface="+mj-lt"/>
              </a:rPr>
              <a:t>It is to our own advantage </a:t>
            </a:r>
            <a:r>
              <a:rPr lang="en-US" dirty="0">
                <a:latin typeface="+mj-lt"/>
              </a:rPr>
              <a:t>to be truthful.  Otherwise, others may be dishonest to us.</a:t>
            </a:r>
          </a:p>
          <a:p>
            <a:pPr marL="470916" lvl="1" indent="-342900" eaLnBrk="1" fontAlgn="auto" hangingPunct="1">
              <a:spcAft>
                <a:spcPts val="0"/>
              </a:spcAft>
              <a:buFont typeface="Arial" panose="020B0604020202020204" pitchFamily="34" charset="0"/>
              <a:buChar char="•"/>
              <a:defRPr/>
            </a:pPr>
            <a:r>
              <a:rPr lang="en-US" sz="2400" i="1" dirty="0">
                <a:latin typeface="+mj-lt"/>
              </a:rPr>
              <a:t>It is to our own advantage </a:t>
            </a:r>
            <a:r>
              <a:rPr lang="en-US" sz="2400" dirty="0">
                <a:latin typeface="+mj-lt"/>
              </a:rPr>
              <a:t>to keep our promises.  Otherwise, others may break their promises to us.</a:t>
            </a:r>
          </a:p>
        </p:txBody>
      </p:sp>
      <p:pic>
        <p:nvPicPr>
          <p:cNvPr id="29700" name="Picture 2" descr="C:\Users\Kyle\Documents\PHI 130\2013\Images\foodforthepoor_prison[1].jpg">
            <a:extLst>
              <a:ext uri="{FF2B5EF4-FFF2-40B4-BE49-F238E27FC236}">
                <a16:creationId xmlns:a16="http://schemas.microsoft.com/office/drawing/2014/main" id="{5AC96C7F-AE81-7803-FD0B-5A7B3619BC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821" y="5273040"/>
            <a:ext cx="2219518" cy="1584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3" descr="C:\Users\Kyle\Documents\PHI 130\2013\Images\polls_stupid_1316_896400_answer_2_xlarge[1].jpg">
            <a:extLst>
              <a:ext uri="{FF2B5EF4-FFF2-40B4-BE49-F238E27FC236}">
                <a16:creationId xmlns:a16="http://schemas.microsoft.com/office/drawing/2014/main" id="{C4E47344-A9E5-BEA2-CF0F-33A90BD6E4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9087" y="5003273"/>
            <a:ext cx="2667000" cy="1768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4" descr="C:\Users\Kyle\Documents\PHI 130\2013\Images\ss-101125-weekly-08.ss_full[1].jpg">
            <a:extLst>
              <a:ext uri="{FF2B5EF4-FFF2-40B4-BE49-F238E27FC236}">
                <a16:creationId xmlns:a16="http://schemas.microsoft.com/office/drawing/2014/main" id="{2F1D9D4C-3AE3-9AFA-82F3-64399AEC7D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12" y="5087494"/>
            <a:ext cx="2316162"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6584545"/>
      </p:ext>
    </p:extLst>
  </p:cSld>
  <p:clrMapOvr>
    <a:masterClrMapping/>
  </p:clrMapOvr>
  <p:transition>
    <p:split orient="vert"/>
    <p:sndAc>
      <p:stSnd>
        <p:snd r:embed="rId2" name="CAMERA.WAV"/>
      </p:stSnd>
    </p:sndAc>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3AF80F0B-D0D2-5699-C5FA-A70300C1801C}"/>
              </a:ext>
            </a:extLst>
          </p:cNvPr>
          <p:cNvSpPr>
            <a:spLocks noGrp="1" noChangeArrowheads="1"/>
          </p:cNvSpPr>
          <p:nvPr>
            <p:ph type="title"/>
          </p:nvPr>
        </p:nvSpPr>
        <p:spPr>
          <a:xfrm>
            <a:off x="0" y="838200"/>
            <a:ext cx="9144000" cy="487363"/>
          </a:xfrm>
        </p:spPr>
        <p:txBody>
          <a:bodyPr>
            <a:noAutofit/>
          </a:bodyPr>
          <a:lstStyle/>
          <a:p>
            <a:pPr algn="ctr" eaLnBrk="1" hangingPunct="1"/>
            <a:r>
              <a:rPr lang="en-US" altLang="en-US" sz="3200" dirty="0"/>
              <a:t>Commonsense Negative Duties</a:t>
            </a:r>
          </a:p>
        </p:txBody>
      </p:sp>
      <p:sp>
        <p:nvSpPr>
          <p:cNvPr id="3" name="Content Placeholder 2">
            <a:extLst>
              <a:ext uri="{FF2B5EF4-FFF2-40B4-BE49-F238E27FC236}">
                <a16:creationId xmlns:a16="http://schemas.microsoft.com/office/drawing/2014/main" id="{453D4CEE-6CB4-4C7A-A56C-E1F59575C1CD}"/>
              </a:ext>
            </a:extLst>
          </p:cNvPr>
          <p:cNvSpPr>
            <a:spLocks noGrp="1"/>
          </p:cNvSpPr>
          <p:nvPr>
            <p:ph idx="1"/>
          </p:nvPr>
        </p:nvSpPr>
        <p:spPr>
          <a:xfrm>
            <a:off x="152400" y="1828800"/>
            <a:ext cx="4419600" cy="4572000"/>
          </a:xfrm>
        </p:spPr>
        <p:txBody>
          <a:bodyPr rtlCol="0">
            <a:normAutofit/>
          </a:bodyPr>
          <a:lstStyle/>
          <a:p>
            <a:pPr eaLnBrk="1" fontAlgn="auto" hangingPunct="1">
              <a:spcAft>
                <a:spcPts val="0"/>
              </a:spcAft>
              <a:buFont typeface="Arial" panose="020B0604020202020204" pitchFamily="34" charset="0"/>
              <a:buChar char="•"/>
              <a:defRPr/>
            </a:pPr>
            <a:r>
              <a:rPr lang="en-US" sz="2400" dirty="0">
                <a:latin typeface="+mj-lt"/>
              </a:rPr>
              <a:t>Thomas Hobbes (1588-1679) used this line of reasoning.</a:t>
            </a:r>
          </a:p>
          <a:p>
            <a:pPr eaLnBrk="1" fontAlgn="auto" hangingPunct="1">
              <a:spcAft>
                <a:spcPts val="0"/>
              </a:spcAft>
              <a:buFont typeface="Arial" panose="020B0604020202020204" pitchFamily="34" charset="0"/>
              <a:buChar char="•"/>
              <a:defRPr/>
            </a:pPr>
            <a:r>
              <a:rPr lang="en-US" sz="2400" dirty="0">
                <a:latin typeface="+mj-lt"/>
              </a:rPr>
              <a:t>Hobbes formulated a negative version of the Golden Rule:  </a:t>
            </a:r>
          </a:p>
          <a:p>
            <a:pPr lvl="1">
              <a:buFont typeface="Arial" panose="020B0604020202020204" pitchFamily="34" charset="0"/>
              <a:buChar char="•"/>
              <a:defRPr/>
            </a:pPr>
            <a:r>
              <a:rPr lang="en-US" dirty="0">
                <a:latin typeface="+mj-lt"/>
              </a:rPr>
              <a:t>“</a:t>
            </a:r>
            <a:r>
              <a:rPr lang="en-US" i="1" dirty="0">
                <a:latin typeface="+mj-lt"/>
              </a:rPr>
              <a:t>Do not that to another, which thou wouldst not have done to thyself</a:t>
            </a:r>
            <a:r>
              <a:rPr lang="en-US" dirty="0">
                <a:latin typeface="+mj-lt"/>
              </a:rPr>
              <a:t>.”</a:t>
            </a:r>
          </a:p>
        </p:txBody>
      </p:sp>
      <p:pic>
        <p:nvPicPr>
          <p:cNvPr id="30724" name="Picture 2">
            <a:extLst>
              <a:ext uri="{FF2B5EF4-FFF2-40B4-BE49-F238E27FC236}">
                <a16:creationId xmlns:a16="http://schemas.microsoft.com/office/drawing/2014/main" id="{E94E1F8C-872E-41FE-3812-B00900B767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7740" y="1828800"/>
            <a:ext cx="4114800" cy="4338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descr="Logo, company name&#10;&#10;Description automatically generated">
            <a:extLst>
              <a:ext uri="{FF2B5EF4-FFF2-40B4-BE49-F238E27FC236}">
                <a16:creationId xmlns:a16="http://schemas.microsoft.com/office/drawing/2014/main" id="{A8DC4286-1EB1-7A4D-DBB9-FC1A4B9B0EC8}"/>
              </a:ext>
            </a:extLst>
          </p:cNvPr>
          <p:cNvPicPr>
            <a:picLocks noChangeAspect="1"/>
          </p:cNvPicPr>
          <p:nvPr/>
        </p:nvPicPr>
        <p:blipFill>
          <a:blip r:embed="rId4"/>
          <a:stretch>
            <a:fillRect/>
          </a:stretch>
        </p:blipFill>
        <p:spPr>
          <a:xfrm>
            <a:off x="881" y="6411335"/>
            <a:ext cx="1150062" cy="407886"/>
          </a:xfrm>
          <a:prstGeom prst="rect">
            <a:avLst/>
          </a:prstGeom>
        </p:spPr>
      </p:pic>
    </p:spTree>
    <p:extLst>
      <p:ext uri="{BB962C8B-B14F-4D97-AF65-F5344CB8AC3E}">
        <p14:creationId xmlns:p14="http://schemas.microsoft.com/office/powerpoint/2010/main" val="3029248313"/>
      </p:ext>
    </p:extLst>
  </p:cSld>
  <p:clrMapOvr>
    <a:masterClrMapping/>
  </p:clrMapOvr>
  <p:transition>
    <p:split orient="vert"/>
    <p:sndAc>
      <p:stSnd>
        <p:snd r:embed="rId2" name="CAMERA.WAV"/>
      </p:stSnd>
    </p:sndAc>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67408A38-067E-7655-DF58-9396D1AC8A17}"/>
              </a:ext>
            </a:extLst>
          </p:cNvPr>
          <p:cNvSpPr>
            <a:spLocks noGrp="1" noChangeArrowheads="1"/>
          </p:cNvSpPr>
          <p:nvPr>
            <p:ph type="title"/>
          </p:nvPr>
        </p:nvSpPr>
        <p:spPr>
          <a:xfrm>
            <a:off x="457200" y="838200"/>
            <a:ext cx="8229600" cy="685800"/>
          </a:xfrm>
        </p:spPr>
        <p:txBody>
          <a:bodyPr/>
          <a:lstStyle/>
          <a:p>
            <a:pPr algn="ctr" eaLnBrk="1" hangingPunct="1"/>
            <a:r>
              <a:rPr lang="en-US" altLang="en-US" sz="3200" dirty="0"/>
              <a:t>Ethical Egoism and ‘Wickedness’</a:t>
            </a:r>
          </a:p>
        </p:txBody>
      </p:sp>
      <p:sp>
        <p:nvSpPr>
          <p:cNvPr id="3" name="Content Placeholder 2">
            <a:extLst>
              <a:ext uri="{FF2B5EF4-FFF2-40B4-BE49-F238E27FC236}">
                <a16:creationId xmlns:a16="http://schemas.microsoft.com/office/drawing/2014/main" id="{08B12DF2-E51C-46A9-B5B5-0B86EB7689DE}"/>
              </a:ext>
            </a:extLst>
          </p:cNvPr>
          <p:cNvSpPr>
            <a:spLocks noGrp="1"/>
          </p:cNvSpPr>
          <p:nvPr>
            <p:ph idx="1"/>
          </p:nvPr>
        </p:nvSpPr>
        <p:spPr>
          <a:xfrm>
            <a:off x="304800" y="1981200"/>
            <a:ext cx="8610600" cy="3962400"/>
          </a:xfrm>
        </p:spPr>
        <p:txBody>
          <a:bodyPr rtlCol="0">
            <a:normAutofit/>
          </a:bodyPr>
          <a:lstStyle/>
          <a:p>
            <a:pPr eaLnBrk="1" fontAlgn="auto" hangingPunct="1">
              <a:spcAft>
                <a:spcPts val="0"/>
              </a:spcAft>
              <a:buFont typeface="Arial" panose="020B0604020202020204" pitchFamily="34" charset="0"/>
              <a:buChar char="•"/>
              <a:defRPr/>
            </a:pPr>
            <a:r>
              <a:rPr lang="en-US" sz="2400" dirty="0">
                <a:latin typeface="+mj-lt"/>
              </a:rPr>
              <a:t>Suppose that someone could actually ‘benefit’ by doing things we construe as ‘wicked.’  For example:</a:t>
            </a:r>
          </a:p>
          <a:p>
            <a:pPr lvl="1">
              <a:buFont typeface="Arial" panose="020B0604020202020204" pitchFamily="34" charset="0"/>
              <a:buChar char="•"/>
              <a:defRPr/>
            </a:pPr>
            <a:r>
              <a:rPr lang="en-US" dirty="0">
                <a:latin typeface="+mj-lt"/>
              </a:rPr>
              <a:t>Feeding a baby poison to fake a lawsuit for money.</a:t>
            </a:r>
          </a:p>
          <a:p>
            <a:pPr lvl="1">
              <a:buFont typeface="Arial" panose="020B0604020202020204" pitchFamily="34" charset="0"/>
              <a:buChar char="•"/>
              <a:defRPr/>
            </a:pPr>
            <a:r>
              <a:rPr lang="en-US" dirty="0">
                <a:latin typeface="+mj-lt"/>
              </a:rPr>
              <a:t>Robbing a bank go to prison rather than to become homeless.</a:t>
            </a:r>
          </a:p>
          <a:p>
            <a:pPr lvl="1">
              <a:buFont typeface="Arial" panose="020B0604020202020204" pitchFamily="34" charset="0"/>
              <a:buChar char="•"/>
              <a:defRPr/>
            </a:pPr>
            <a:r>
              <a:rPr lang="en-US" dirty="0">
                <a:latin typeface="+mj-lt"/>
              </a:rPr>
              <a:t>Wouldn’t ethical egoism have to approve of such actions?</a:t>
            </a:r>
          </a:p>
        </p:txBody>
      </p:sp>
      <p:pic>
        <p:nvPicPr>
          <p:cNvPr id="4" name="Picture 3" descr="Logo, company name&#10;&#10;Description automatically generated">
            <a:extLst>
              <a:ext uri="{FF2B5EF4-FFF2-40B4-BE49-F238E27FC236}">
                <a16:creationId xmlns:a16="http://schemas.microsoft.com/office/drawing/2014/main" id="{15F03FA7-3629-D57B-06D9-AAF3C898C956}"/>
              </a:ext>
            </a:extLst>
          </p:cNvPr>
          <p:cNvPicPr>
            <a:picLocks noChangeAspect="1"/>
          </p:cNvPicPr>
          <p:nvPr/>
        </p:nvPicPr>
        <p:blipFill>
          <a:blip r:embed="rId3"/>
          <a:stretch>
            <a:fillRect/>
          </a:stretch>
        </p:blipFill>
        <p:spPr>
          <a:xfrm>
            <a:off x="881" y="6411335"/>
            <a:ext cx="1150062" cy="407886"/>
          </a:xfrm>
          <a:prstGeom prst="rect">
            <a:avLst/>
          </a:prstGeom>
        </p:spPr>
      </p:pic>
    </p:spTree>
    <p:extLst>
      <p:ext uri="{BB962C8B-B14F-4D97-AF65-F5344CB8AC3E}">
        <p14:creationId xmlns:p14="http://schemas.microsoft.com/office/powerpoint/2010/main" val="3265291413"/>
      </p:ext>
    </p:extLst>
  </p:cSld>
  <p:clrMapOvr>
    <a:masterClrMapping/>
  </p:clrMapOvr>
  <p:transition>
    <p:split orient="vert"/>
    <p:sndAc>
      <p:stSnd>
        <p:snd r:embed="rId2" name="CAMERA.WAV"/>
      </p:stSnd>
    </p:sndAc>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8072108D-6934-4CA2-8037-F1699709A715}"/>
              </a:ext>
            </a:extLst>
          </p:cNvPr>
          <p:cNvSpPr>
            <a:spLocks noGrp="1" noChangeArrowheads="1"/>
          </p:cNvSpPr>
          <p:nvPr>
            <p:ph type="title"/>
          </p:nvPr>
        </p:nvSpPr>
        <p:spPr>
          <a:xfrm>
            <a:off x="457200" y="762000"/>
            <a:ext cx="8229600" cy="639762"/>
          </a:xfrm>
        </p:spPr>
        <p:txBody>
          <a:bodyPr>
            <a:normAutofit/>
          </a:bodyPr>
          <a:lstStyle/>
          <a:p>
            <a:pPr algn="ctr" eaLnBrk="1" hangingPunct="1"/>
            <a:r>
              <a:rPr lang="en-US" altLang="en-US" sz="3200" dirty="0"/>
              <a:t>Unacceptably Arbitrary</a:t>
            </a:r>
          </a:p>
        </p:txBody>
      </p:sp>
      <p:sp>
        <p:nvSpPr>
          <p:cNvPr id="3" name="Content Placeholder 2">
            <a:extLst>
              <a:ext uri="{FF2B5EF4-FFF2-40B4-BE49-F238E27FC236}">
                <a16:creationId xmlns:a16="http://schemas.microsoft.com/office/drawing/2014/main" id="{75A687DE-3B59-45E5-9F29-93DD6AA12198}"/>
              </a:ext>
            </a:extLst>
          </p:cNvPr>
          <p:cNvSpPr>
            <a:spLocks noGrp="1"/>
          </p:cNvSpPr>
          <p:nvPr>
            <p:ph idx="1"/>
          </p:nvPr>
        </p:nvSpPr>
        <p:spPr>
          <a:xfrm>
            <a:off x="2286000" y="1447800"/>
            <a:ext cx="6705600" cy="5029200"/>
          </a:xfrm>
        </p:spPr>
        <p:txBody>
          <a:bodyPr rtlCol="0">
            <a:noAutofit/>
          </a:bodyPr>
          <a:lstStyle/>
          <a:p>
            <a:pPr eaLnBrk="1" fontAlgn="auto" hangingPunct="1">
              <a:spcAft>
                <a:spcPts val="0"/>
              </a:spcAft>
              <a:buFont typeface="Arial" panose="020B0604020202020204" pitchFamily="34" charset="0"/>
              <a:buChar char="•"/>
              <a:defRPr/>
            </a:pPr>
            <a:r>
              <a:rPr lang="en-US" sz="2400" dirty="0">
                <a:latin typeface="+mj-lt"/>
              </a:rPr>
              <a:t>Ethical egoism is a moral theory of the same type as racism, sexism, etc.</a:t>
            </a:r>
          </a:p>
          <a:p>
            <a:pPr lvl="1">
              <a:buFont typeface="Arial" panose="020B0604020202020204" pitchFamily="34" charset="0"/>
              <a:buChar char="•"/>
              <a:defRPr/>
            </a:pPr>
            <a:r>
              <a:rPr lang="en-US" dirty="0">
                <a:latin typeface="+mj-lt"/>
              </a:rPr>
              <a:t>It advocates that each of us divide the world into two categories.  The interests of one group (ourselves) are more important than those of the second group (everyone else).</a:t>
            </a:r>
          </a:p>
          <a:p>
            <a:pPr lvl="1">
              <a:buFont typeface="Arial" panose="020B0604020202020204" pitchFamily="34" charset="0"/>
              <a:buChar char="•"/>
              <a:defRPr/>
            </a:pPr>
            <a:r>
              <a:rPr lang="en-US" dirty="0">
                <a:latin typeface="+mj-lt"/>
              </a:rPr>
              <a:t>But ask:  What makes me so special?  What </a:t>
            </a:r>
            <a:r>
              <a:rPr lang="en-US" i="1" dirty="0">
                <a:latin typeface="+mj-lt"/>
              </a:rPr>
              <a:t>justifies</a:t>
            </a:r>
            <a:r>
              <a:rPr lang="en-US" dirty="0">
                <a:latin typeface="+mj-lt"/>
              </a:rPr>
              <a:t> placing myself in the special category?</a:t>
            </a:r>
          </a:p>
          <a:p>
            <a:pPr lvl="1">
              <a:buFont typeface="Arial" panose="020B0604020202020204" pitchFamily="34" charset="0"/>
              <a:buChar char="•"/>
              <a:defRPr/>
            </a:pPr>
            <a:r>
              <a:rPr lang="en-US" b="1" dirty="0">
                <a:latin typeface="+mj-lt"/>
              </a:rPr>
              <a:t>Failing to provide an answer, ethical egoism is as arbitrary as racism.</a:t>
            </a:r>
          </a:p>
        </p:txBody>
      </p:sp>
      <p:pic>
        <p:nvPicPr>
          <p:cNvPr id="32772" name="Picture 2" descr="C:\Users\Kyle\Documents\PHI 130\2013\Images\animal-rights-quotes-10[1].jpg">
            <a:extLst>
              <a:ext uri="{FF2B5EF4-FFF2-40B4-BE49-F238E27FC236}">
                <a16:creationId xmlns:a16="http://schemas.microsoft.com/office/drawing/2014/main" id="{7857B96E-221E-A805-7CA6-23C796700E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2057400"/>
            <a:ext cx="2417763"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Logo, company name&#10;&#10;Description automatically generated">
            <a:extLst>
              <a:ext uri="{FF2B5EF4-FFF2-40B4-BE49-F238E27FC236}">
                <a16:creationId xmlns:a16="http://schemas.microsoft.com/office/drawing/2014/main" id="{67EA2F7A-A2BF-9C39-0A33-FE45F68C73EE}"/>
              </a:ext>
            </a:extLst>
          </p:cNvPr>
          <p:cNvPicPr>
            <a:picLocks noChangeAspect="1"/>
          </p:cNvPicPr>
          <p:nvPr/>
        </p:nvPicPr>
        <p:blipFill>
          <a:blip r:embed="rId4"/>
          <a:stretch>
            <a:fillRect/>
          </a:stretch>
        </p:blipFill>
        <p:spPr>
          <a:xfrm>
            <a:off x="881" y="6411335"/>
            <a:ext cx="1150062" cy="407886"/>
          </a:xfrm>
          <a:prstGeom prst="rect">
            <a:avLst/>
          </a:prstGeom>
        </p:spPr>
      </p:pic>
    </p:spTree>
    <p:extLst>
      <p:ext uri="{BB962C8B-B14F-4D97-AF65-F5344CB8AC3E}">
        <p14:creationId xmlns:p14="http://schemas.microsoft.com/office/powerpoint/2010/main" val="2324638930"/>
      </p:ext>
    </p:extLst>
  </p:cSld>
  <p:clrMapOvr>
    <a:masterClrMapping/>
  </p:clrMapOvr>
  <p:transition>
    <p:split orient="vert"/>
    <p:sndAc>
      <p:stSnd>
        <p:snd r:embed="rId2" name="CAMERA.WAV"/>
      </p:stSnd>
    </p:sndAc>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528F6BCF-C123-0110-0991-510E74C9C81F}"/>
              </a:ext>
            </a:extLst>
          </p:cNvPr>
          <p:cNvSpPr>
            <a:spLocks noGrp="1" noChangeArrowheads="1"/>
          </p:cNvSpPr>
          <p:nvPr>
            <p:ph type="title"/>
          </p:nvPr>
        </p:nvSpPr>
        <p:spPr>
          <a:xfrm>
            <a:off x="457200" y="762000"/>
            <a:ext cx="8229600" cy="551688"/>
          </a:xfrm>
        </p:spPr>
        <p:txBody>
          <a:bodyPr>
            <a:normAutofit/>
          </a:bodyPr>
          <a:lstStyle/>
          <a:p>
            <a:pPr algn="ctr" eaLnBrk="1" hangingPunct="1"/>
            <a:r>
              <a:rPr lang="en-US" altLang="en-US" sz="3200" dirty="0"/>
              <a:t>Arguments for Ethical Egoism</a:t>
            </a:r>
          </a:p>
        </p:txBody>
      </p:sp>
      <p:sp>
        <p:nvSpPr>
          <p:cNvPr id="33795" name="Rectangle 3">
            <a:extLst>
              <a:ext uri="{FF2B5EF4-FFF2-40B4-BE49-F238E27FC236}">
                <a16:creationId xmlns:a16="http://schemas.microsoft.com/office/drawing/2014/main" id="{73AC59E6-001E-2E6A-2908-D4F18524480F}"/>
              </a:ext>
            </a:extLst>
          </p:cNvPr>
          <p:cNvSpPr>
            <a:spLocks noGrp="1" noChangeArrowheads="1"/>
          </p:cNvSpPr>
          <p:nvPr>
            <p:ph idx="1"/>
          </p:nvPr>
        </p:nvSpPr>
        <p:spPr>
          <a:xfrm>
            <a:off x="685800" y="1676400"/>
            <a:ext cx="7772400" cy="4114800"/>
          </a:xfrm>
        </p:spPr>
        <p:txBody>
          <a:bodyPr>
            <a:normAutofit/>
          </a:bodyPr>
          <a:lstStyle/>
          <a:p>
            <a:pPr eaLnBrk="1" hangingPunct="1">
              <a:buFont typeface="Monotype Sorts" pitchFamily="2" charset="2"/>
              <a:buNone/>
            </a:pPr>
            <a:r>
              <a:rPr lang="en-US" altLang="en-US" sz="2400" dirty="0">
                <a:latin typeface="+mj-lt"/>
              </a:rPr>
              <a:t>There are at least three principal arguments in support of ethical egoism:</a:t>
            </a:r>
          </a:p>
          <a:p>
            <a:pPr eaLnBrk="1" hangingPunct="1"/>
            <a:r>
              <a:rPr lang="en-US" altLang="en-US" sz="2400" dirty="0">
                <a:latin typeface="+mj-lt"/>
              </a:rPr>
              <a:t>Altruism is demeaning.</a:t>
            </a:r>
          </a:p>
          <a:p>
            <a:pPr eaLnBrk="1" hangingPunct="1"/>
            <a:r>
              <a:rPr lang="en-US" altLang="en-US" sz="2400" dirty="0">
                <a:latin typeface="+mj-lt"/>
              </a:rPr>
              <a:t>Acting selfishly creates a better world.</a:t>
            </a:r>
          </a:p>
          <a:p>
            <a:pPr eaLnBrk="1" hangingPunct="1"/>
            <a:r>
              <a:rPr lang="en-US" altLang="en-US" sz="2400" dirty="0">
                <a:latin typeface="+mj-lt"/>
              </a:rPr>
              <a:t>It doesn't</a:t>
            </a:r>
            <a:r>
              <a:rPr lang="en-US" altLang="ja-JP" sz="2400" dirty="0">
                <a:latin typeface="+mj-lt"/>
              </a:rPr>
              <a:t> result in such a different world after all.</a:t>
            </a:r>
            <a:endParaRPr lang="en-US" altLang="en-US" sz="2400" dirty="0">
              <a:latin typeface="+mj-lt"/>
            </a:endParaRPr>
          </a:p>
        </p:txBody>
      </p:sp>
      <p:pic>
        <p:nvPicPr>
          <p:cNvPr id="3" name="Picture 2" descr="Logo, company name&#10;&#10;Description automatically generated">
            <a:extLst>
              <a:ext uri="{FF2B5EF4-FFF2-40B4-BE49-F238E27FC236}">
                <a16:creationId xmlns:a16="http://schemas.microsoft.com/office/drawing/2014/main" id="{168805ED-540E-833F-1AD0-EB6FFE62ACFE}"/>
              </a:ext>
            </a:extLst>
          </p:cNvPr>
          <p:cNvPicPr>
            <a:picLocks noChangeAspect="1"/>
          </p:cNvPicPr>
          <p:nvPr/>
        </p:nvPicPr>
        <p:blipFill>
          <a:blip r:embed="rId3"/>
          <a:stretch>
            <a:fillRect/>
          </a:stretch>
        </p:blipFill>
        <p:spPr>
          <a:xfrm>
            <a:off x="881" y="6411335"/>
            <a:ext cx="1150062" cy="407886"/>
          </a:xfrm>
          <a:prstGeom prst="rect">
            <a:avLst/>
          </a:prstGeom>
        </p:spPr>
      </p:pic>
    </p:spTree>
    <p:extLst>
      <p:ext uri="{BB962C8B-B14F-4D97-AF65-F5344CB8AC3E}">
        <p14:creationId xmlns:p14="http://schemas.microsoft.com/office/powerpoint/2010/main" val="3667388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A057BE99-379D-69A9-E7E0-C6A1E6561D9C}"/>
              </a:ext>
            </a:extLst>
          </p:cNvPr>
          <p:cNvSpPr>
            <a:spLocks noGrp="1" noChangeArrowheads="1"/>
          </p:cNvSpPr>
          <p:nvPr>
            <p:ph type="title"/>
          </p:nvPr>
        </p:nvSpPr>
        <p:spPr>
          <a:xfrm>
            <a:off x="685800" y="762000"/>
            <a:ext cx="7772400" cy="762000"/>
          </a:xfrm>
        </p:spPr>
        <p:txBody>
          <a:bodyPr>
            <a:normAutofit/>
          </a:bodyPr>
          <a:lstStyle/>
          <a:p>
            <a:pPr algn="ctr" eaLnBrk="1" hangingPunct="1"/>
            <a:r>
              <a:rPr lang="en-US" altLang="en-US" sz="3200" dirty="0"/>
              <a:t>Altruism Is Demeaning</a:t>
            </a:r>
          </a:p>
        </p:txBody>
      </p:sp>
      <p:sp>
        <p:nvSpPr>
          <p:cNvPr id="35843" name="Rectangle 3">
            <a:extLst>
              <a:ext uri="{FF2B5EF4-FFF2-40B4-BE49-F238E27FC236}">
                <a16:creationId xmlns:a16="http://schemas.microsoft.com/office/drawing/2014/main" id="{3A064AA1-3EFC-DD66-F827-12D7EE394836}"/>
              </a:ext>
            </a:extLst>
          </p:cNvPr>
          <p:cNvSpPr>
            <a:spLocks noGrp="1" noChangeArrowheads="1"/>
          </p:cNvSpPr>
          <p:nvPr>
            <p:ph type="body" sz="half" idx="1"/>
          </p:nvPr>
        </p:nvSpPr>
        <p:spPr>
          <a:xfrm>
            <a:off x="228600" y="1676400"/>
            <a:ext cx="5257800" cy="4953000"/>
          </a:xfrm>
        </p:spPr>
        <p:txBody>
          <a:bodyPr>
            <a:noAutofit/>
          </a:bodyPr>
          <a:lstStyle/>
          <a:p>
            <a:pPr marL="61913" indent="-61913" eaLnBrk="1" hangingPunct="1">
              <a:buFont typeface="Monotype Sorts" pitchFamily="2" charset="2"/>
              <a:buNone/>
            </a:pPr>
            <a:r>
              <a:rPr lang="en-US" altLang="en-US" sz="2400" dirty="0">
                <a:latin typeface="+mj-lt"/>
              </a:rPr>
              <a:t>Friedrich Nietzsche and other philosophers argued that altruism was demeaning because it meant that an individual was saying that some other person was more important than that individual.  Nietzsche saw this as denigrating oneself, putting oneself down by valuing oneself less than the other.  This, the heart of altruism, is demeaning in Nietzsche</a:t>
            </a:r>
            <a:r>
              <a:rPr lang="ja-JP" altLang="en-US" sz="2400" dirty="0">
                <a:latin typeface="+mj-lt"/>
              </a:rPr>
              <a:t>’</a:t>
            </a:r>
            <a:r>
              <a:rPr lang="en-US" altLang="ja-JP" sz="2400" dirty="0">
                <a:latin typeface="+mj-lt"/>
              </a:rPr>
              <a:t>s eyes.</a:t>
            </a:r>
            <a:endParaRPr lang="en-US" altLang="en-US" sz="2400" dirty="0">
              <a:latin typeface="+mj-lt"/>
            </a:endParaRPr>
          </a:p>
        </p:txBody>
      </p:sp>
      <p:pic>
        <p:nvPicPr>
          <p:cNvPr id="35844" name="Picture 6" descr="Nietzsche_photo">
            <a:extLst>
              <a:ext uri="{FF2B5EF4-FFF2-40B4-BE49-F238E27FC236}">
                <a16:creationId xmlns:a16="http://schemas.microsoft.com/office/drawing/2014/main" id="{32722571-4CF5-8252-B70B-6CBC7A24DE6C}"/>
              </a:ext>
            </a:extLst>
          </p:cNvPr>
          <p:cNvPicPr>
            <a:picLocks noGrp="1" noChangeAspect="1" noChangeArrowheads="1"/>
          </p:cNvPicPr>
          <p:nvPr>
            <p:ph type="clipArt" sz="half" idx="2"/>
          </p:nvPr>
        </p:nvPicPr>
        <p:blipFill>
          <a:blip r:embed="rId4">
            <a:extLst>
              <a:ext uri="{28A0092B-C50C-407E-A947-70E740481C1C}">
                <a14:useLocalDpi xmlns:a14="http://schemas.microsoft.com/office/drawing/2010/main" val="0"/>
              </a:ext>
            </a:extLst>
          </a:blip>
          <a:srcRect/>
          <a:stretch>
            <a:fillRect/>
          </a:stretch>
        </p:blipFill>
        <p:spPr>
          <a:xfrm>
            <a:off x="5486400" y="1905000"/>
            <a:ext cx="3403132" cy="3581400"/>
          </a:xfrm>
          <a:noFill/>
        </p:spPr>
      </p:pic>
      <p:pic>
        <p:nvPicPr>
          <p:cNvPr id="3" name="Picture 2" descr="Logo, company name&#10;&#10;Description automatically generated">
            <a:extLst>
              <a:ext uri="{FF2B5EF4-FFF2-40B4-BE49-F238E27FC236}">
                <a16:creationId xmlns:a16="http://schemas.microsoft.com/office/drawing/2014/main" id="{DF7F0D79-815A-2B39-883C-6D1F4835E641}"/>
              </a:ext>
            </a:extLst>
          </p:cNvPr>
          <p:cNvPicPr>
            <a:picLocks noChangeAspect="1"/>
          </p:cNvPicPr>
          <p:nvPr/>
        </p:nvPicPr>
        <p:blipFill>
          <a:blip r:embed="rId5"/>
          <a:stretch>
            <a:fillRect/>
          </a:stretch>
        </p:blipFill>
        <p:spPr>
          <a:xfrm>
            <a:off x="881" y="6411335"/>
            <a:ext cx="1150062" cy="407886"/>
          </a:xfrm>
          <a:prstGeom prst="rect">
            <a:avLst/>
          </a:prstGeom>
        </p:spPr>
      </p:pic>
    </p:spTree>
    <p:extLst>
      <p:ext uri="{BB962C8B-B14F-4D97-AF65-F5344CB8AC3E}">
        <p14:creationId xmlns:p14="http://schemas.microsoft.com/office/powerpoint/2010/main" val="566158332"/>
      </p:ext>
    </p:extLst>
  </p:cSld>
  <p:clrMapOvr>
    <a:masterClrMapping/>
  </p:clrMapOvr>
  <p:transition>
    <p:split orient="vert"/>
    <p:sndAc>
      <p:stSnd>
        <p:snd r:embed="rId3" name="CAMERA.WAV"/>
      </p:stSnd>
    </p:sndAc>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70F1D71C-9BFF-A34C-9CEC-1221EA771C73}"/>
              </a:ext>
            </a:extLst>
          </p:cNvPr>
          <p:cNvSpPr>
            <a:spLocks noGrp="1" noChangeArrowheads="1"/>
          </p:cNvSpPr>
          <p:nvPr>
            <p:ph type="title"/>
          </p:nvPr>
        </p:nvSpPr>
        <p:spPr>
          <a:xfrm>
            <a:off x="457200" y="838200"/>
            <a:ext cx="8229600" cy="551688"/>
          </a:xfrm>
        </p:spPr>
        <p:txBody>
          <a:bodyPr>
            <a:normAutofit/>
          </a:bodyPr>
          <a:lstStyle/>
          <a:p>
            <a:pPr algn="ctr" eaLnBrk="1" hangingPunct="1"/>
            <a:r>
              <a:rPr lang="en-US" altLang="en-US" sz="3200" dirty="0"/>
              <a:t>Acting Selfishly Creates a Better World</a:t>
            </a:r>
          </a:p>
        </p:txBody>
      </p:sp>
      <p:sp>
        <p:nvSpPr>
          <p:cNvPr id="37891" name="Rectangle 3">
            <a:extLst>
              <a:ext uri="{FF2B5EF4-FFF2-40B4-BE49-F238E27FC236}">
                <a16:creationId xmlns:a16="http://schemas.microsoft.com/office/drawing/2014/main" id="{ECFEC753-DAAA-2FC9-6E42-B1F36B2677BD}"/>
              </a:ext>
            </a:extLst>
          </p:cNvPr>
          <p:cNvSpPr>
            <a:spLocks noGrp="1" noChangeArrowheads="1"/>
          </p:cNvSpPr>
          <p:nvPr>
            <p:ph idx="1"/>
          </p:nvPr>
        </p:nvSpPr>
        <p:spPr>
          <a:xfrm>
            <a:off x="228600" y="1981200"/>
            <a:ext cx="8763000" cy="3657600"/>
          </a:xfrm>
        </p:spPr>
        <p:txBody>
          <a:bodyPr>
            <a:normAutofit/>
          </a:bodyPr>
          <a:lstStyle/>
          <a:p>
            <a:pPr eaLnBrk="1" hangingPunct="1">
              <a:lnSpc>
                <a:spcPct val="80000"/>
              </a:lnSpc>
              <a:buFont typeface="Monotype Sorts" pitchFamily="2" charset="2"/>
              <a:buNone/>
            </a:pPr>
            <a:r>
              <a:rPr lang="en-US" altLang="en-US" sz="2400" dirty="0">
                <a:latin typeface="+mj-lt"/>
              </a:rPr>
              <a:t>Ethical egoists sometimes maintain that if each person took care of himself/herself, the overall effect would be to make the world a better place for everyone.</a:t>
            </a:r>
          </a:p>
          <a:p>
            <a:pPr lvl="1" eaLnBrk="1" hangingPunct="1">
              <a:lnSpc>
                <a:spcPct val="80000"/>
              </a:lnSpc>
            </a:pPr>
            <a:r>
              <a:rPr lang="en-US" altLang="en-US" i="1" dirty="0">
                <a:solidFill>
                  <a:schemeClr val="folHlink"/>
                </a:solidFill>
                <a:latin typeface="+mj-lt"/>
              </a:rPr>
              <a:t>Epistemological:</a:t>
            </a:r>
            <a:r>
              <a:rPr lang="en-US" altLang="en-US" dirty="0">
                <a:latin typeface="+mj-lt"/>
              </a:rPr>
              <a:t> Each person is best suited to </a:t>
            </a:r>
            <a:r>
              <a:rPr lang="en-US" altLang="en-US" u="sng" dirty="0">
                <a:latin typeface="+mj-lt"/>
              </a:rPr>
              <a:t>know</a:t>
            </a:r>
            <a:r>
              <a:rPr lang="en-US" altLang="en-US" dirty="0">
                <a:latin typeface="+mj-lt"/>
              </a:rPr>
              <a:t> his or her own best interests.</a:t>
            </a:r>
          </a:p>
          <a:p>
            <a:pPr lvl="1" eaLnBrk="1" hangingPunct="1">
              <a:lnSpc>
                <a:spcPct val="80000"/>
              </a:lnSpc>
            </a:pPr>
            <a:r>
              <a:rPr lang="en-US" altLang="en-US" i="1" dirty="0">
                <a:solidFill>
                  <a:schemeClr val="folHlink"/>
                </a:solidFill>
                <a:latin typeface="+mj-lt"/>
              </a:rPr>
              <a:t>Moral:</a:t>
            </a:r>
            <a:r>
              <a:rPr lang="en-US" altLang="en-US" dirty="0">
                <a:latin typeface="+mj-lt"/>
              </a:rPr>
              <a:t> Helping others makes them </a:t>
            </a:r>
            <a:r>
              <a:rPr lang="en-US" altLang="en-US" u="sng" dirty="0">
                <a:latin typeface="+mj-lt"/>
              </a:rPr>
              <a:t>dependent</a:t>
            </a:r>
            <a:r>
              <a:rPr lang="en-US" altLang="en-US" dirty="0">
                <a:latin typeface="+mj-lt"/>
              </a:rPr>
              <a:t>, which ultimately harms them.</a:t>
            </a:r>
          </a:p>
        </p:txBody>
      </p:sp>
      <p:pic>
        <p:nvPicPr>
          <p:cNvPr id="3" name="Picture 2" descr="A picture containing sky, person, blue&#10;&#10;Description automatically generated">
            <a:extLst>
              <a:ext uri="{FF2B5EF4-FFF2-40B4-BE49-F238E27FC236}">
                <a16:creationId xmlns:a16="http://schemas.microsoft.com/office/drawing/2014/main" id="{F1DC3858-D14B-E625-F7CE-F6510DEAD3DC}"/>
              </a:ext>
            </a:extLst>
          </p:cNvPr>
          <p:cNvPicPr>
            <a:picLocks noChangeAspect="1"/>
          </p:cNvPicPr>
          <p:nvPr/>
        </p:nvPicPr>
        <p:blipFill>
          <a:blip r:embed="rId4"/>
          <a:stretch>
            <a:fillRect/>
          </a:stretch>
        </p:blipFill>
        <p:spPr>
          <a:xfrm>
            <a:off x="2675594" y="4114800"/>
            <a:ext cx="3792812" cy="2522220"/>
          </a:xfrm>
          <a:prstGeom prst="rect">
            <a:avLst/>
          </a:prstGeom>
        </p:spPr>
      </p:pic>
      <p:pic>
        <p:nvPicPr>
          <p:cNvPr id="4" name="Picture 3" descr="Logo, company name&#10;&#10;Description automatically generated">
            <a:extLst>
              <a:ext uri="{FF2B5EF4-FFF2-40B4-BE49-F238E27FC236}">
                <a16:creationId xmlns:a16="http://schemas.microsoft.com/office/drawing/2014/main" id="{06F78815-A6FB-53BF-3E67-A25F35A63713}"/>
              </a:ext>
            </a:extLst>
          </p:cNvPr>
          <p:cNvPicPr>
            <a:picLocks noChangeAspect="1"/>
          </p:cNvPicPr>
          <p:nvPr/>
        </p:nvPicPr>
        <p:blipFill>
          <a:blip r:embed="rId5"/>
          <a:stretch>
            <a:fillRect/>
          </a:stretch>
        </p:blipFill>
        <p:spPr>
          <a:xfrm>
            <a:off x="881" y="6411335"/>
            <a:ext cx="1150062" cy="407886"/>
          </a:xfrm>
          <a:prstGeom prst="rect">
            <a:avLst/>
          </a:prstGeom>
        </p:spPr>
      </p:pic>
    </p:spTree>
    <p:extLst>
      <p:ext uri="{BB962C8B-B14F-4D97-AF65-F5344CB8AC3E}">
        <p14:creationId xmlns:p14="http://schemas.microsoft.com/office/powerpoint/2010/main" val="1929787894"/>
      </p:ext>
    </p:extLst>
  </p:cSld>
  <p:clrMapOvr>
    <a:masterClrMapping/>
  </p:clrMapOvr>
  <p:transition>
    <p:split orient="vert"/>
    <p:sndAc>
      <p:stSnd>
        <p:snd r:embed="rId3" name="CAMERA.WAV"/>
      </p:stSnd>
    </p:sndAc>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ADA97-6F0E-B53D-4A96-AB1638E9F325}"/>
              </a:ext>
            </a:extLst>
          </p:cNvPr>
          <p:cNvSpPr>
            <a:spLocks noGrp="1"/>
          </p:cNvSpPr>
          <p:nvPr>
            <p:ph type="title"/>
          </p:nvPr>
        </p:nvSpPr>
        <p:spPr>
          <a:xfrm>
            <a:off x="0" y="152400"/>
            <a:ext cx="9144000" cy="533400"/>
          </a:xfrm>
        </p:spPr>
        <p:txBody>
          <a:bodyPr>
            <a:noAutofit/>
          </a:bodyPr>
          <a:lstStyle/>
          <a:p>
            <a:pPr algn="ctr"/>
            <a:r>
              <a:rPr lang="en-US" sz="3200" b="1" dirty="0"/>
              <a:t>Resolved</a:t>
            </a:r>
            <a:r>
              <a:rPr lang="en-US" sz="3200" dirty="0"/>
              <a:t>: </a:t>
            </a:r>
            <a:r>
              <a:rPr lang="en-US" sz="3200" b="0" i="1" dirty="0"/>
              <a:t>Humans are primarily driven by self-interest.</a:t>
            </a:r>
          </a:p>
        </p:txBody>
      </p:sp>
      <p:sp>
        <p:nvSpPr>
          <p:cNvPr id="4" name="Text Placeholder 3">
            <a:extLst>
              <a:ext uri="{FF2B5EF4-FFF2-40B4-BE49-F238E27FC236}">
                <a16:creationId xmlns:a16="http://schemas.microsoft.com/office/drawing/2014/main" id="{751E8A19-F474-7380-0399-9598E1D301C5}"/>
              </a:ext>
            </a:extLst>
          </p:cNvPr>
          <p:cNvSpPr>
            <a:spLocks noGrp="1"/>
          </p:cNvSpPr>
          <p:nvPr>
            <p:ph type="body" sz="half" idx="2"/>
          </p:nvPr>
        </p:nvSpPr>
        <p:spPr>
          <a:xfrm>
            <a:off x="4800600" y="1447800"/>
            <a:ext cx="3352800" cy="3733800"/>
          </a:xfrm>
        </p:spPr>
        <p:txBody>
          <a:bodyPr>
            <a:normAutofit lnSpcReduction="10000"/>
          </a:bodyPr>
          <a:lstStyle/>
          <a:p>
            <a:r>
              <a:rPr lang="en-US" sz="2400" u="sng" dirty="0">
                <a:latin typeface="+mj-lt"/>
              </a:rPr>
              <a:t>Primarily</a:t>
            </a:r>
            <a:r>
              <a:rPr lang="en-US" sz="2400" dirty="0">
                <a:latin typeface="+mj-lt"/>
              </a:rPr>
              <a:t>: Of Majority influence.</a:t>
            </a:r>
          </a:p>
          <a:p>
            <a:endParaRPr lang="en-US" sz="900" dirty="0">
              <a:latin typeface="+mj-lt"/>
            </a:endParaRPr>
          </a:p>
          <a:p>
            <a:r>
              <a:rPr lang="en-US" sz="2400" u="sng" dirty="0">
                <a:latin typeface="+mj-lt"/>
              </a:rPr>
              <a:t>Self-interest</a:t>
            </a:r>
            <a:r>
              <a:rPr lang="en-US" sz="2400" dirty="0">
                <a:latin typeface="+mj-lt"/>
              </a:rPr>
              <a:t>- Moral and psychological concept denoting a focus on the betterment of the individual. </a:t>
            </a:r>
          </a:p>
          <a:p>
            <a:endParaRPr lang="en-US" sz="800" dirty="0">
              <a:latin typeface="+mj-lt"/>
            </a:endParaRPr>
          </a:p>
          <a:p>
            <a:r>
              <a:rPr lang="en-US" sz="2400" dirty="0">
                <a:latin typeface="+mj-lt"/>
              </a:rPr>
              <a:t>At its core, this debate is on </a:t>
            </a:r>
            <a:r>
              <a:rPr lang="en-US" sz="2400" i="1" dirty="0">
                <a:latin typeface="+mj-lt"/>
              </a:rPr>
              <a:t>egoism</a:t>
            </a:r>
            <a:r>
              <a:rPr lang="en-US" sz="2400" dirty="0">
                <a:latin typeface="+mj-lt"/>
              </a:rPr>
              <a:t> vs </a:t>
            </a:r>
            <a:r>
              <a:rPr lang="en-US" sz="2400" i="1" dirty="0">
                <a:latin typeface="+mj-lt"/>
              </a:rPr>
              <a:t>altruism</a:t>
            </a:r>
            <a:r>
              <a:rPr lang="en-US" sz="2400" dirty="0">
                <a:latin typeface="+mj-lt"/>
              </a:rPr>
              <a:t>. </a:t>
            </a:r>
          </a:p>
        </p:txBody>
      </p:sp>
      <p:pic>
        <p:nvPicPr>
          <p:cNvPr id="9" name="Picture Placeholder 8" descr="A picture containing sky, outdoor, sunset, sun&#10;&#10;Description automatically generated">
            <a:extLst>
              <a:ext uri="{FF2B5EF4-FFF2-40B4-BE49-F238E27FC236}">
                <a16:creationId xmlns:a16="http://schemas.microsoft.com/office/drawing/2014/main" id="{8D8F091C-FF2D-AC60-738D-3119F80780BA}"/>
              </a:ext>
            </a:extLst>
          </p:cNvPr>
          <p:cNvPicPr>
            <a:picLocks noGrp="1" noChangeAspect="1"/>
          </p:cNvPicPr>
          <p:nvPr>
            <p:ph type="pic" idx="1"/>
          </p:nvPr>
        </p:nvPicPr>
        <p:blipFill>
          <a:blip r:embed="rId3"/>
          <a:srcRect l="17349" r="17349"/>
          <a:stretch>
            <a:fillRect/>
          </a:stretch>
        </p:blipFill>
        <p:spPr>
          <a:xfrm>
            <a:off x="76200" y="992187"/>
            <a:ext cx="4629150" cy="4873625"/>
          </a:xfrm>
        </p:spPr>
      </p:pic>
      <p:pic>
        <p:nvPicPr>
          <p:cNvPr id="5" name="Picture 3" descr="Logo, company name&#10;&#10;Description automatically generated">
            <a:extLst>
              <a:ext uri="{FF2B5EF4-FFF2-40B4-BE49-F238E27FC236}">
                <a16:creationId xmlns:a16="http://schemas.microsoft.com/office/drawing/2014/main" id="{9A890F59-C96C-AF4F-E42A-370C69719D14}"/>
              </a:ext>
            </a:extLst>
          </p:cNvPr>
          <p:cNvPicPr>
            <a:picLocks noChangeAspect="1"/>
          </p:cNvPicPr>
          <p:nvPr/>
        </p:nvPicPr>
        <p:blipFill>
          <a:blip r:embed="rId4"/>
          <a:stretch>
            <a:fillRect/>
          </a:stretch>
        </p:blipFill>
        <p:spPr>
          <a:xfrm>
            <a:off x="7993055" y="6451053"/>
            <a:ext cx="1150062" cy="407886"/>
          </a:xfrm>
          <a:prstGeom prst="rect">
            <a:avLst/>
          </a:prstGeom>
        </p:spPr>
      </p:pic>
    </p:spTree>
    <p:extLst>
      <p:ext uri="{BB962C8B-B14F-4D97-AF65-F5344CB8AC3E}">
        <p14:creationId xmlns:p14="http://schemas.microsoft.com/office/powerpoint/2010/main" val="3613703129"/>
      </p:ext>
    </p:extLst>
  </p:cSld>
  <p:clrMapOvr>
    <a:masterClrMapping/>
  </p:clrMapOvr>
  <p:transition>
    <p:split orient="vert"/>
    <p:sndAc>
      <p:stSnd>
        <p:snd r:embed="rId2" name="CAMERA.WAV"/>
      </p:stSnd>
    </p:sndAc>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a:extLst>
              <a:ext uri="{FF2B5EF4-FFF2-40B4-BE49-F238E27FC236}">
                <a16:creationId xmlns:a16="http://schemas.microsoft.com/office/drawing/2014/main" id="{87CCCB14-5F59-4D8B-8E9F-F19E1DF561E3}"/>
              </a:ext>
            </a:extLst>
          </p:cNvPr>
          <p:cNvSpPr>
            <a:spLocks noGrp="1" noChangeArrowheads="1"/>
          </p:cNvSpPr>
          <p:nvPr>
            <p:ph type="title"/>
          </p:nvPr>
        </p:nvSpPr>
        <p:spPr>
          <a:xfrm>
            <a:off x="419100" y="838200"/>
            <a:ext cx="8305800" cy="838200"/>
          </a:xfrm>
        </p:spPr>
        <p:txBody>
          <a:bodyPr rtlCol="0">
            <a:noAutofit/>
          </a:bodyPr>
          <a:lstStyle/>
          <a:p>
            <a:pPr algn="ctr" eaLnBrk="1" fontAlgn="auto" hangingPunct="1">
              <a:spcAft>
                <a:spcPts val="0"/>
              </a:spcAft>
              <a:defRPr/>
            </a:pPr>
            <a:r>
              <a:rPr lang="en-US" altLang="en-US" sz="3200" dirty="0"/>
              <a:t>Ethical egoism doesn’</a:t>
            </a:r>
            <a:r>
              <a:rPr lang="en-US" altLang="ja-JP" sz="3200" dirty="0"/>
              <a:t>t result in such a </a:t>
            </a:r>
            <a:br>
              <a:rPr lang="en-US" altLang="ja-JP" sz="3200" dirty="0"/>
            </a:br>
            <a:r>
              <a:rPr lang="en-US" altLang="ja-JP" sz="3200" dirty="0"/>
              <a:t>different world after all.</a:t>
            </a:r>
            <a:endParaRPr lang="en-US" altLang="en-US" sz="3200" dirty="0"/>
          </a:p>
        </p:txBody>
      </p:sp>
      <p:sp>
        <p:nvSpPr>
          <p:cNvPr id="39939" name="Rectangle 3">
            <a:extLst>
              <a:ext uri="{FF2B5EF4-FFF2-40B4-BE49-F238E27FC236}">
                <a16:creationId xmlns:a16="http://schemas.microsoft.com/office/drawing/2014/main" id="{E2290985-9EA0-C1DC-6715-798F70060B8A}"/>
              </a:ext>
            </a:extLst>
          </p:cNvPr>
          <p:cNvSpPr>
            <a:spLocks noGrp="1" noChangeArrowheads="1"/>
          </p:cNvSpPr>
          <p:nvPr>
            <p:ph idx="1"/>
          </p:nvPr>
        </p:nvSpPr>
        <p:spPr>
          <a:xfrm>
            <a:off x="228600" y="1752600"/>
            <a:ext cx="8716963" cy="4114800"/>
          </a:xfrm>
        </p:spPr>
        <p:txBody>
          <a:bodyPr>
            <a:normAutofit/>
          </a:bodyPr>
          <a:lstStyle/>
          <a:p>
            <a:pPr eaLnBrk="1" hangingPunct="1">
              <a:buFont typeface="Arial" panose="020B0604020202020204" pitchFamily="34" charset="0"/>
              <a:buChar char="•"/>
            </a:pPr>
            <a:r>
              <a:rPr lang="en-US" altLang="en-US" sz="2400" dirty="0">
                <a:latin typeface="+mj-lt"/>
              </a:rPr>
              <a:t>This argument presupposes the people in fact already act selfishly (i.e., psychological egoism) and are just pretending to be altruistic.</a:t>
            </a:r>
          </a:p>
          <a:p>
            <a:pPr lvl="1">
              <a:buFont typeface="Arial" panose="020B0604020202020204" pitchFamily="34" charset="0"/>
              <a:buChar char="•"/>
            </a:pPr>
            <a:r>
              <a:rPr lang="en-US" altLang="en-US" dirty="0">
                <a:latin typeface="+mj-lt"/>
              </a:rPr>
              <a:t>If psychological egoism is true, then we should admit its truth and get rid of our hypocrisy.</a:t>
            </a:r>
          </a:p>
          <a:p>
            <a:pPr lvl="1">
              <a:buFont typeface="Arial" panose="020B0604020202020204" pitchFamily="34" charset="0"/>
              <a:buChar char="•"/>
            </a:pPr>
            <a:r>
              <a:rPr lang="en-US" altLang="en-US" dirty="0">
                <a:latin typeface="+mj-lt"/>
              </a:rPr>
              <a:t>Rebuttal: it may not make a big difference in a world of independent adults, but in a world with children and people at risk or in need, they would be put in further jeopardy.</a:t>
            </a:r>
          </a:p>
        </p:txBody>
      </p:sp>
      <p:pic>
        <p:nvPicPr>
          <p:cNvPr id="3" name="Picture 2" descr="A field of grass with the sun setting in the background&#10;&#10;Description automatically generated with medium confidence">
            <a:extLst>
              <a:ext uri="{FF2B5EF4-FFF2-40B4-BE49-F238E27FC236}">
                <a16:creationId xmlns:a16="http://schemas.microsoft.com/office/drawing/2014/main" id="{A628FEC9-E25F-9ACA-A62A-9E9BBF376ED4}"/>
              </a:ext>
            </a:extLst>
          </p:cNvPr>
          <p:cNvPicPr>
            <a:picLocks noChangeAspect="1"/>
          </p:cNvPicPr>
          <p:nvPr/>
        </p:nvPicPr>
        <p:blipFill>
          <a:blip r:embed="rId4"/>
          <a:stretch>
            <a:fillRect/>
          </a:stretch>
        </p:blipFill>
        <p:spPr>
          <a:xfrm>
            <a:off x="2943492" y="4648200"/>
            <a:ext cx="3257015" cy="2162658"/>
          </a:xfrm>
          <a:prstGeom prst="rect">
            <a:avLst/>
          </a:prstGeom>
        </p:spPr>
      </p:pic>
      <p:pic>
        <p:nvPicPr>
          <p:cNvPr id="4" name="Picture 3" descr="Logo, company name&#10;&#10;Description automatically generated">
            <a:extLst>
              <a:ext uri="{FF2B5EF4-FFF2-40B4-BE49-F238E27FC236}">
                <a16:creationId xmlns:a16="http://schemas.microsoft.com/office/drawing/2014/main" id="{64BFEE59-4548-1784-6349-F1CE67335202}"/>
              </a:ext>
            </a:extLst>
          </p:cNvPr>
          <p:cNvPicPr>
            <a:picLocks noChangeAspect="1"/>
          </p:cNvPicPr>
          <p:nvPr/>
        </p:nvPicPr>
        <p:blipFill>
          <a:blip r:embed="rId5"/>
          <a:stretch>
            <a:fillRect/>
          </a:stretch>
        </p:blipFill>
        <p:spPr>
          <a:xfrm>
            <a:off x="881" y="6411335"/>
            <a:ext cx="1150062" cy="407886"/>
          </a:xfrm>
          <a:prstGeom prst="rect">
            <a:avLst/>
          </a:prstGeom>
        </p:spPr>
      </p:pic>
    </p:spTree>
    <p:extLst>
      <p:ext uri="{BB962C8B-B14F-4D97-AF65-F5344CB8AC3E}">
        <p14:creationId xmlns:p14="http://schemas.microsoft.com/office/powerpoint/2010/main" val="1109711340"/>
      </p:ext>
    </p:extLst>
  </p:cSld>
  <p:clrMapOvr>
    <a:masterClrMapping/>
  </p:clrMapOvr>
  <p:transition>
    <p:split orient="vert"/>
    <p:sndAc>
      <p:stSnd>
        <p:snd r:embed="rId3" name="CAMERA.WAV"/>
      </p:stSnd>
    </p:sndAc>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12461FA-98AB-368A-578C-16B20E800BC0}"/>
              </a:ext>
            </a:extLst>
          </p:cNvPr>
          <p:cNvSpPr>
            <a:spLocks noGrp="1" noChangeArrowheads="1"/>
          </p:cNvSpPr>
          <p:nvPr>
            <p:ph type="title"/>
          </p:nvPr>
        </p:nvSpPr>
        <p:spPr>
          <a:xfrm>
            <a:off x="723900" y="838200"/>
            <a:ext cx="7696200" cy="627888"/>
          </a:xfrm>
        </p:spPr>
        <p:txBody>
          <a:bodyPr>
            <a:normAutofit/>
          </a:bodyPr>
          <a:lstStyle/>
          <a:p>
            <a:pPr algn="ctr" eaLnBrk="1" hangingPunct="1"/>
            <a:r>
              <a:rPr lang="en-US" altLang="en-US" sz="3200" dirty="0"/>
              <a:t>Criticisms of Ethical Egoism</a:t>
            </a:r>
          </a:p>
        </p:txBody>
      </p:sp>
      <p:sp>
        <p:nvSpPr>
          <p:cNvPr id="41987" name="Rectangle 3">
            <a:extLst>
              <a:ext uri="{FF2B5EF4-FFF2-40B4-BE49-F238E27FC236}">
                <a16:creationId xmlns:a16="http://schemas.microsoft.com/office/drawing/2014/main" id="{D343FB8A-35FA-2B10-7D8B-88DF6EBC6D6B}"/>
              </a:ext>
            </a:extLst>
          </p:cNvPr>
          <p:cNvSpPr>
            <a:spLocks noGrp="1" noChangeArrowheads="1"/>
          </p:cNvSpPr>
          <p:nvPr>
            <p:ph idx="1"/>
          </p:nvPr>
        </p:nvSpPr>
        <p:spPr>
          <a:xfrm>
            <a:off x="228600" y="1524000"/>
            <a:ext cx="8229600" cy="4389120"/>
          </a:xfrm>
        </p:spPr>
        <p:txBody>
          <a:bodyPr>
            <a:normAutofit/>
          </a:bodyPr>
          <a:lstStyle/>
          <a:p>
            <a:pPr eaLnBrk="1" hangingPunct="1"/>
            <a:r>
              <a:rPr lang="en-US" altLang="en-US" sz="2400" dirty="0">
                <a:latin typeface="+mj-lt"/>
              </a:rPr>
              <a:t>Cannot be consistently universalized</a:t>
            </a:r>
          </a:p>
          <a:p>
            <a:pPr lvl="1" eaLnBrk="1" hangingPunct="1"/>
            <a:r>
              <a:rPr lang="en-US" altLang="en-US" dirty="0">
                <a:latin typeface="+mj-lt"/>
              </a:rPr>
              <a:t>But see </a:t>
            </a:r>
            <a:r>
              <a:rPr lang="en-US" altLang="en-US" dirty="0" err="1">
                <a:latin typeface="+mj-lt"/>
              </a:rPr>
              <a:t>Kalin</a:t>
            </a:r>
            <a:r>
              <a:rPr lang="en-US" altLang="en-US" dirty="0">
                <a:latin typeface="+mj-lt"/>
              </a:rPr>
              <a:t>: This works in sports.</a:t>
            </a:r>
          </a:p>
          <a:p>
            <a:pPr eaLnBrk="1" hangingPunct="1"/>
            <a:r>
              <a:rPr lang="en-US" altLang="en-US" sz="2400" dirty="0">
                <a:latin typeface="+mj-lt"/>
              </a:rPr>
              <a:t>Presupposes a world of strangers indifferent to one another.</a:t>
            </a:r>
          </a:p>
          <a:p>
            <a:pPr eaLnBrk="1" hangingPunct="1"/>
            <a:r>
              <a:rPr lang="en-US" altLang="en-US" sz="2400" dirty="0">
                <a:latin typeface="+mj-lt"/>
              </a:rPr>
              <a:t>Difficult to imagine love or even friendship from the altruist</a:t>
            </a:r>
            <a:r>
              <a:rPr lang="ja-JP" altLang="en-US" sz="2400" dirty="0">
                <a:latin typeface="+mj-lt"/>
              </a:rPr>
              <a:t>’</a:t>
            </a:r>
            <a:r>
              <a:rPr lang="en-US" altLang="ja-JP" sz="2400" dirty="0">
                <a:latin typeface="+mj-lt"/>
              </a:rPr>
              <a:t>s standpoint.</a:t>
            </a:r>
          </a:p>
          <a:p>
            <a:pPr eaLnBrk="1" hangingPunct="1"/>
            <a:r>
              <a:rPr lang="en-US" altLang="en-US" sz="2400" dirty="0">
                <a:latin typeface="+mj-lt"/>
              </a:rPr>
              <a:t>Seems to be morally insensitive</a:t>
            </a:r>
          </a:p>
        </p:txBody>
      </p:sp>
      <p:pic>
        <p:nvPicPr>
          <p:cNvPr id="3" name="Picture 2" descr="Diagram&#10;&#10;Description automatically generated with medium confidence">
            <a:extLst>
              <a:ext uri="{FF2B5EF4-FFF2-40B4-BE49-F238E27FC236}">
                <a16:creationId xmlns:a16="http://schemas.microsoft.com/office/drawing/2014/main" id="{2D516ABA-B08B-45E7-0C64-E2CC0D4A0914}"/>
              </a:ext>
            </a:extLst>
          </p:cNvPr>
          <p:cNvPicPr>
            <a:picLocks noChangeAspect="1"/>
          </p:cNvPicPr>
          <p:nvPr/>
        </p:nvPicPr>
        <p:blipFill>
          <a:blip r:embed="rId3"/>
          <a:stretch>
            <a:fillRect/>
          </a:stretch>
        </p:blipFill>
        <p:spPr>
          <a:xfrm>
            <a:off x="1976876" y="4091940"/>
            <a:ext cx="5190247" cy="2613660"/>
          </a:xfrm>
          <a:prstGeom prst="rect">
            <a:avLst/>
          </a:prstGeom>
        </p:spPr>
      </p:pic>
      <p:pic>
        <p:nvPicPr>
          <p:cNvPr id="4" name="Picture 3" descr="Logo, company name&#10;&#10;Description automatically generated">
            <a:extLst>
              <a:ext uri="{FF2B5EF4-FFF2-40B4-BE49-F238E27FC236}">
                <a16:creationId xmlns:a16="http://schemas.microsoft.com/office/drawing/2014/main" id="{77A8EA9B-FCE1-9E84-C596-A93CD329F9A7}"/>
              </a:ext>
            </a:extLst>
          </p:cNvPr>
          <p:cNvPicPr>
            <a:picLocks noChangeAspect="1"/>
          </p:cNvPicPr>
          <p:nvPr/>
        </p:nvPicPr>
        <p:blipFill>
          <a:blip r:embed="rId4"/>
          <a:stretch>
            <a:fillRect/>
          </a:stretch>
        </p:blipFill>
        <p:spPr>
          <a:xfrm>
            <a:off x="881" y="6411335"/>
            <a:ext cx="1150062" cy="407886"/>
          </a:xfrm>
          <a:prstGeom prst="rect">
            <a:avLst/>
          </a:prstGeom>
        </p:spPr>
      </p:pic>
    </p:spTree>
    <p:extLst>
      <p:ext uri="{BB962C8B-B14F-4D97-AF65-F5344CB8AC3E}">
        <p14:creationId xmlns:p14="http://schemas.microsoft.com/office/powerpoint/2010/main" val="3530789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a:extLst>
              <a:ext uri="{FF2B5EF4-FFF2-40B4-BE49-F238E27FC236}">
                <a16:creationId xmlns:a16="http://schemas.microsoft.com/office/drawing/2014/main" id="{040BE01B-C250-43AE-8374-77518482033B}"/>
              </a:ext>
            </a:extLst>
          </p:cNvPr>
          <p:cNvSpPr>
            <a:spLocks noGrp="1" noChangeArrowheads="1"/>
          </p:cNvSpPr>
          <p:nvPr>
            <p:ph type="title"/>
          </p:nvPr>
        </p:nvSpPr>
        <p:spPr>
          <a:xfrm>
            <a:off x="685800" y="838200"/>
            <a:ext cx="7772400" cy="533400"/>
          </a:xfrm>
        </p:spPr>
        <p:txBody>
          <a:bodyPr rtlCol="0">
            <a:normAutofit/>
          </a:bodyPr>
          <a:lstStyle/>
          <a:p>
            <a:pPr algn="ctr" eaLnBrk="1" fontAlgn="auto" hangingPunct="1">
              <a:spcAft>
                <a:spcPts val="0"/>
              </a:spcAft>
              <a:defRPr/>
            </a:pPr>
            <a:r>
              <a:rPr lang="en-US" altLang="en-US" sz="3200" dirty="0"/>
              <a:t>Universalizing Ethical Egoism</a:t>
            </a:r>
          </a:p>
        </p:txBody>
      </p:sp>
      <p:sp>
        <p:nvSpPr>
          <p:cNvPr id="44035" name="Rectangle 3">
            <a:extLst>
              <a:ext uri="{FF2B5EF4-FFF2-40B4-BE49-F238E27FC236}">
                <a16:creationId xmlns:a16="http://schemas.microsoft.com/office/drawing/2014/main" id="{1E64A824-6D98-D6FF-5393-82867403ECFA}"/>
              </a:ext>
            </a:extLst>
          </p:cNvPr>
          <p:cNvSpPr>
            <a:spLocks noGrp="1" noChangeArrowheads="1"/>
          </p:cNvSpPr>
          <p:nvPr>
            <p:ph idx="1"/>
          </p:nvPr>
        </p:nvSpPr>
        <p:spPr>
          <a:xfrm>
            <a:off x="228600" y="1524000"/>
            <a:ext cx="7772400" cy="4114800"/>
          </a:xfrm>
        </p:spPr>
        <p:txBody>
          <a:bodyPr>
            <a:normAutofit/>
          </a:bodyPr>
          <a:lstStyle/>
          <a:p>
            <a:pPr eaLnBrk="1" hangingPunct="1"/>
            <a:r>
              <a:rPr lang="en-US" altLang="en-US" sz="2400" dirty="0">
                <a:latin typeface="+mj-lt"/>
              </a:rPr>
              <a:t>Can the ethical egoist consistently will that everyone else follow the tenets of ethical egoism?</a:t>
            </a:r>
          </a:p>
          <a:p>
            <a:pPr lvl="1" eaLnBrk="1" hangingPunct="1"/>
            <a:r>
              <a:rPr lang="en-US" altLang="en-US" dirty="0">
                <a:latin typeface="+mj-lt"/>
              </a:rPr>
              <a:t>It seems to be in one</a:t>
            </a:r>
            <a:r>
              <a:rPr lang="ja-JP" altLang="en-US" dirty="0">
                <a:latin typeface="+mj-lt"/>
              </a:rPr>
              <a:t>’</a:t>
            </a:r>
            <a:r>
              <a:rPr lang="en-US" altLang="ja-JP" dirty="0">
                <a:latin typeface="+mj-lt"/>
              </a:rPr>
              <a:t>s self-interest to be selfish oneself and yet get everyone else to act altruistically (especially if they act for your benefit).  This leads to individual ethical egoism.</a:t>
            </a:r>
          </a:p>
          <a:p>
            <a:pPr eaLnBrk="1" hangingPunct="1"/>
            <a:r>
              <a:rPr lang="en-US" altLang="en-US" sz="2400" dirty="0">
                <a:latin typeface="+mj-lt"/>
              </a:rPr>
              <a:t>Some philosophers such as Jesse </a:t>
            </a:r>
            <a:r>
              <a:rPr lang="en-US" altLang="en-US" sz="2400" dirty="0" err="1">
                <a:latin typeface="+mj-lt"/>
              </a:rPr>
              <a:t>Kalin</a:t>
            </a:r>
            <a:r>
              <a:rPr lang="en-US" altLang="en-US" sz="2400" dirty="0">
                <a:latin typeface="+mj-lt"/>
              </a:rPr>
              <a:t> have argued that in sports we consistently universalize ethical egoism: we intend to win, but we want our opponents to try as hard as they can!</a:t>
            </a:r>
          </a:p>
        </p:txBody>
      </p:sp>
      <p:pic>
        <p:nvPicPr>
          <p:cNvPr id="3" name="Picture 2" descr="Diagram&#10;&#10;Description automatically generated">
            <a:extLst>
              <a:ext uri="{FF2B5EF4-FFF2-40B4-BE49-F238E27FC236}">
                <a16:creationId xmlns:a16="http://schemas.microsoft.com/office/drawing/2014/main" id="{D8C10921-A1F4-3B92-0231-BC2BEF9979D2}"/>
              </a:ext>
            </a:extLst>
          </p:cNvPr>
          <p:cNvPicPr>
            <a:picLocks noChangeAspect="1"/>
          </p:cNvPicPr>
          <p:nvPr/>
        </p:nvPicPr>
        <p:blipFill>
          <a:blip r:embed="rId4"/>
          <a:stretch>
            <a:fillRect/>
          </a:stretch>
        </p:blipFill>
        <p:spPr>
          <a:xfrm>
            <a:off x="3124200" y="5089765"/>
            <a:ext cx="3131820" cy="1753819"/>
          </a:xfrm>
          <a:prstGeom prst="rect">
            <a:avLst/>
          </a:prstGeom>
        </p:spPr>
      </p:pic>
      <p:pic>
        <p:nvPicPr>
          <p:cNvPr id="4" name="Picture 3" descr="Logo, company name&#10;&#10;Description automatically generated">
            <a:extLst>
              <a:ext uri="{FF2B5EF4-FFF2-40B4-BE49-F238E27FC236}">
                <a16:creationId xmlns:a16="http://schemas.microsoft.com/office/drawing/2014/main" id="{7B709524-6F29-67C2-ECB3-8AA25967AA2D}"/>
              </a:ext>
            </a:extLst>
          </p:cNvPr>
          <p:cNvPicPr>
            <a:picLocks noChangeAspect="1"/>
          </p:cNvPicPr>
          <p:nvPr/>
        </p:nvPicPr>
        <p:blipFill>
          <a:blip r:embed="rId5"/>
          <a:stretch>
            <a:fillRect/>
          </a:stretch>
        </p:blipFill>
        <p:spPr>
          <a:xfrm>
            <a:off x="881" y="6411335"/>
            <a:ext cx="1150062" cy="407886"/>
          </a:xfrm>
          <a:prstGeom prst="rect">
            <a:avLst/>
          </a:prstGeom>
        </p:spPr>
      </p:pic>
    </p:spTree>
    <p:extLst>
      <p:ext uri="{BB962C8B-B14F-4D97-AF65-F5344CB8AC3E}">
        <p14:creationId xmlns:p14="http://schemas.microsoft.com/office/powerpoint/2010/main" val="1029446233"/>
      </p:ext>
    </p:extLst>
  </p:cSld>
  <p:clrMapOvr>
    <a:masterClrMapping/>
  </p:clrMapOvr>
  <p:transition>
    <p:split orient="vert"/>
    <p:sndAc>
      <p:stSnd>
        <p:snd r:embed="rId3" name="CAMERA.WAV"/>
      </p:stSnd>
    </p:sndAc>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F26D4A7F-286C-FF01-215D-363A90811E33}"/>
              </a:ext>
            </a:extLst>
          </p:cNvPr>
          <p:cNvSpPr>
            <a:spLocks noGrp="1" noChangeArrowheads="1"/>
          </p:cNvSpPr>
          <p:nvPr>
            <p:ph type="title"/>
          </p:nvPr>
        </p:nvSpPr>
        <p:spPr/>
        <p:txBody>
          <a:bodyPr>
            <a:normAutofit/>
          </a:bodyPr>
          <a:lstStyle/>
          <a:p>
            <a:pPr algn="ctr" eaLnBrk="1" hangingPunct="1"/>
            <a:r>
              <a:rPr lang="en-US" altLang="en-US" sz="3200" dirty="0"/>
              <a:t>Ethical Egoism: </a:t>
            </a:r>
            <a:br>
              <a:rPr lang="en-US" altLang="en-US" sz="3200" dirty="0"/>
            </a:br>
            <a:r>
              <a:rPr lang="en-US" altLang="en-US" sz="3200" dirty="0"/>
              <a:t>a philosophy for a world of strangers</a:t>
            </a:r>
          </a:p>
        </p:txBody>
      </p:sp>
      <p:sp>
        <p:nvSpPr>
          <p:cNvPr id="46083" name="Rectangle 3">
            <a:extLst>
              <a:ext uri="{FF2B5EF4-FFF2-40B4-BE49-F238E27FC236}">
                <a16:creationId xmlns:a16="http://schemas.microsoft.com/office/drawing/2014/main" id="{D1CE93BB-5DA0-3E8E-FC3F-C17363A3FE30}"/>
              </a:ext>
            </a:extLst>
          </p:cNvPr>
          <p:cNvSpPr>
            <a:spLocks noGrp="1" noChangeArrowheads="1"/>
          </p:cNvSpPr>
          <p:nvPr>
            <p:ph idx="1"/>
          </p:nvPr>
        </p:nvSpPr>
        <p:spPr>
          <a:xfrm>
            <a:off x="457200" y="2133600"/>
            <a:ext cx="8229600" cy="4236720"/>
          </a:xfrm>
        </p:spPr>
        <p:txBody>
          <a:bodyPr>
            <a:normAutofit/>
          </a:bodyPr>
          <a:lstStyle/>
          <a:p>
            <a:pPr eaLnBrk="1" hangingPunct="1"/>
            <a:r>
              <a:rPr lang="en-US" altLang="en-US" sz="2400" dirty="0">
                <a:latin typeface="+mj-lt"/>
              </a:rPr>
              <a:t>Some philosophers have argued that ethical egoism is, at best, appropriate to living in a world of strangers that you do not care about.</a:t>
            </a:r>
          </a:p>
        </p:txBody>
      </p:sp>
      <p:pic>
        <p:nvPicPr>
          <p:cNvPr id="3" name="Picture 2" descr="A crowd of people&#10;&#10;Description automatically generated with low confidence">
            <a:extLst>
              <a:ext uri="{FF2B5EF4-FFF2-40B4-BE49-F238E27FC236}">
                <a16:creationId xmlns:a16="http://schemas.microsoft.com/office/drawing/2014/main" id="{CB047B5E-C95F-44AA-CB43-CB85E4F721F3}"/>
              </a:ext>
            </a:extLst>
          </p:cNvPr>
          <p:cNvPicPr>
            <a:picLocks noChangeAspect="1"/>
          </p:cNvPicPr>
          <p:nvPr/>
        </p:nvPicPr>
        <p:blipFill>
          <a:blip r:embed="rId4"/>
          <a:stretch>
            <a:fillRect/>
          </a:stretch>
        </p:blipFill>
        <p:spPr>
          <a:xfrm>
            <a:off x="2286000" y="3152487"/>
            <a:ext cx="5257800" cy="3504345"/>
          </a:xfrm>
          <a:prstGeom prst="rect">
            <a:avLst/>
          </a:prstGeom>
        </p:spPr>
      </p:pic>
      <p:pic>
        <p:nvPicPr>
          <p:cNvPr id="4" name="Picture 3" descr="Logo, company name&#10;&#10;Description automatically generated">
            <a:extLst>
              <a:ext uri="{FF2B5EF4-FFF2-40B4-BE49-F238E27FC236}">
                <a16:creationId xmlns:a16="http://schemas.microsoft.com/office/drawing/2014/main" id="{46E40EB4-896A-D45E-024D-203EB4BB4764}"/>
              </a:ext>
            </a:extLst>
          </p:cNvPr>
          <p:cNvPicPr>
            <a:picLocks noChangeAspect="1"/>
          </p:cNvPicPr>
          <p:nvPr/>
        </p:nvPicPr>
        <p:blipFill>
          <a:blip r:embed="rId5"/>
          <a:stretch>
            <a:fillRect/>
          </a:stretch>
        </p:blipFill>
        <p:spPr>
          <a:xfrm>
            <a:off x="881" y="6411335"/>
            <a:ext cx="1150062" cy="407886"/>
          </a:xfrm>
          <a:prstGeom prst="rect">
            <a:avLst/>
          </a:prstGeom>
        </p:spPr>
      </p:pic>
    </p:spTree>
    <p:extLst>
      <p:ext uri="{BB962C8B-B14F-4D97-AF65-F5344CB8AC3E}">
        <p14:creationId xmlns:p14="http://schemas.microsoft.com/office/powerpoint/2010/main" val="1167612716"/>
      </p:ext>
    </p:extLst>
  </p:cSld>
  <p:clrMapOvr>
    <a:masterClrMapping/>
  </p:clrMapOvr>
  <p:transition>
    <p:split orient="vert"/>
    <p:sndAc>
      <p:stSnd>
        <p:snd r:embed="rId3" name="CAMERA.WAV"/>
      </p:stSnd>
    </p:sndAc>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7AB738A1-4772-F8D1-D2E2-9BF91330267A}"/>
              </a:ext>
            </a:extLst>
          </p:cNvPr>
          <p:cNvSpPr>
            <a:spLocks noGrp="1" noChangeArrowheads="1"/>
          </p:cNvSpPr>
          <p:nvPr>
            <p:ph type="title"/>
          </p:nvPr>
        </p:nvSpPr>
        <p:spPr>
          <a:xfrm>
            <a:off x="457200" y="838200"/>
            <a:ext cx="8229600" cy="551688"/>
          </a:xfrm>
        </p:spPr>
        <p:txBody>
          <a:bodyPr>
            <a:normAutofit/>
          </a:bodyPr>
          <a:lstStyle/>
          <a:p>
            <a:pPr algn="ctr" eaLnBrk="1" hangingPunct="1"/>
            <a:r>
              <a:rPr lang="en-US" altLang="en-US" sz="3200" dirty="0"/>
              <a:t>Ethical Egoism and Friendship</a:t>
            </a:r>
          </a:p>
        </p:txBody>
      </p:sp>
      <p:sp>
        <p:nvSpPr>
          <p:cNvPr id="48131" name="Rectangle 3">
            <a:extLst>
              <a:ext uri="{FF2B5EF4-FFF2-40B4-BE49-F238E27FC236}">
                <a16:creationId xmlns:a16="http://schemas.microsoft.com/office/drawing/2014/main" id="{34133BEF-5E0A-EDEB-D584-AE9175460B79}"/>
              </a:ext>
            </a:extLst>
          </p:cNvPr>
          <p:cNvSpPr>
            <a:spLocks noGrp="1" noChangeArrowheads="1"/>
          </p:cNvSpPr>
          <p:nvPr>
            <p:ph idx="1"/>
          </p:nvPr>
        </p:nvSpPr>
        <p:spPr>
          <a:xfrm>
            <a:off x="76200" y="1524000"/>
            <a:ext cx="8229600" cy="4389120"/>
          </a:xfrm>
        </p:spPr>
        <p:txBody>
          <a:bodyPr>
            <a:normAutofit/>
          </a:bodyPr>
          <a:lstStyle/>
          <a:p>
            <a:pPr eaLnBrk="1" hangingPunct="1"/>
            <a:r>
              <a:rPr lang="en-US" altLang="en-US" sz="2400" dirty="0">
                <a:latin typeface="+mj-lt"/>
              </a:rPr>
              <a:t>Can ethical egoists be good friends?</a:t>
            </a:r>
          </a:p>
          <a:p>
            <a:pPr lvl="1" eaLnBrk="1" hangingPunct="1"/>
            <a:r>
              <a:rPr lang="en-US" altLang="en-US" dirty="0">
                <a:latin typeface="+mj-lt"/>
              </a:rPr>
              <a:t>If friendship involves (among other things) being concerned about other people for their own sake, then this seems something beyond the reach of the egoist.</a:t>
            </a:r>
          </a:p>
          <a:p>
            <a:pPr lvl="1" eaLnBrk="1" hangingPunct="1"/>
            <a:r>
              <a:rPr lang="en-US" altLang="en-US" dirty="0">
                <a:latin typeface="+mj-lt"/>
              </a:rPr>
              <a:t>Ethical egoists can help their friends if they believe there is a long-term payoff for doing so.</a:t>
            </a:r>
          </a:p>
        </p:txBody>
      </p:sp>
      <p:pic>
        <p:nvPicPr>
          <p:cNvPr id="3" name="Picture 2" descr="A group of people on a boat&#10;&#10;Description automatically generated with medium confidence">
            <a:extLst>
              <a:ext uri="{FF2B5EF4-FFF2-40B4-BE49-F238E27FC236}">
                <a16:creationId xmlns:a16="http://schemas.microsoft.com/office/drawing/2014/main" id="{BF915F8E-AB4A-11DA-9112-63F5C03C6FE1}"/>
              </a:ext>
            </a:extLst>
          </p:cNvPr>
          <p:cNvPicPr>
            <a:picLocks noChangeAspect="1"/>
          </p:cNvPicPr>
          <p:nvPr/>
        </p:nvPicPr>
        <p:blipFill>
          <a:blip r:embed="rId4"/>
          <a:stretch>
            <a:fillRect/>
          </a:stretch>
        </p:blipFill>
        <p:spPr>
          <a:xfrm>
            <a:off x="2286000" y="3961180"/>
            <a:ext cx="4876800" cy="2745639"/>
          </a:xfrm>
          <a:prstGeom prst="rect">
            <a:avLst/>
          </a:prstGeom>
        </p:spPr>
      </p:pic>
      <p:pic>
        <p:nvPicPr>
          <p:cNvPr id="4" name="Picture 3" descr="Logo, company name&#10;&#10;Description automatically generated">
            <a:extLst>
              <a:ext uri="{FF2B5EF4-FFF2-40B4-BE49-F238E27FC236}">
                <a16:creationId xmlns:a16="http://schemas.microsoft.com/office/drawing/2014/main" id="{32E2C8D6-71E7-0F30-B4F0-0CEB8D002892}"/>
              </a:ext>
            </a:extLst>
          </p:cNvPr>
          <p:cNvPicPr>
            <a:picLocks noChangeAspect="1"/>
          </p:cNvPicPr>
          <p:nvPr/>
        </p:nvPicPr>
        <p:blipFill>
          <a:blip r:embed="rId5"/>
          <a:stretch>
            <a:fillRect/>
          </a:stretch>
        </p:blipFill>
        <p:spPr>
          <a:xfrm>
            <a:off x="881" y="6411335"/>
            <a:ext cx="1150062" cy="407886"/>
          </a:xfrm>
          <a:prstGeom prst="rect">
            <a:avLst/>
          </a:prstGeom>
        </p:spPr>
      </p:pic>
    </p:spTree>
    <p:extLst>
      <p:ext uri="{BB962C8B-B14F-4D97-AF65-F5344CB8AC3E}">
        <p14:creationId xmlns:p14="http://schemas.microsoft.com/office/powerpoint/2010/main" val="1674919885"/>
      </p:ext>
    </p:extLst>
  </p:cSld>
  <p:clrMapOvr>
    <a:masterClrMapping/>
  </p:clrMapOvr>
  <p:transition>
    <p:split orient="vert"/>
    <p:sndAc>
      <p:stSnd>
        <p:snd r:embed="rId3" name="CAMERA.WAV"/>
      </p:stSnd>
    </p:sndAc>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193BA6E9-6A6F-6261-47A7-688E361BD8AE}"/>
              </a:ext>
            </a:extLst>
          </p:cNvPr>
          <p:cNvSpPr>
            <a:spLocks noGrp="1" noChangeArrowheads="1"/>
          </p:cNvSpPr>
          <p:nvPr>
            <p:ph type="title"/>
          </p:nvPr>
        </p:nvSpPr>
        <p:spPr>
          <a:xfrm>
            <a:off x="457200" y="762000"/>
            <a:ext cx="8229600" cy="627888"/>
          </a:xfrm>
        </p:spPr>
        <p:txBody>
          <a:bodyPr>
            <a:normAutofit/>
          </a:bodyPr>
          <a:lstStyle/>
          <a:p>
            <a:pPr algn="ctr" eaLnBrk="1" hangingPunct="1"/>
            <a:r>
              <a:rPr lang="en-US" altLang="en-US" sz="3200" dirty="0"/>
              <a:t>Ethical Egoism and Moral Sensitivity</a:t>
            </a:r>
          </a:p>
        </p:txBody>
      </p:sp>
      <p:sp>
        <p:nvSpPr>
          <p:cNvPr id="50179" name="Rectangle 3">
            <a:extLst>
              <a:ext uri="{FF2B5EF4-FFF2-40B4-BE49-F238E27FC236}">
                <a16:creationId xmlns:a16="http://schemas.microsoft.com/office/drawing/2014/main" id="{75A026E6-2BAF-39A7-9A23-7BE025F7B026}"/>
              </a:ext>
            </a:extLst>
          </p:cNvPr>
          <p:cNvSpPr>
            <a:spLocks noGrp="1" noChangeArrowheads="1"/>
          </p:cNvSpPr>
          <p:nvPr>
            <p:ph idx="1"/>
          </p:nvPr>
        </p:nvSpPr>
        <p:spPr>
          <a:xfrm>
            <a:off x="228600" y="1600200"/>
            <a:ext cx="8229600" cy="4389120"/>
          </a:xfrm>
        </p:spPr>
        <p:txBody>
          <a:bodyPr>
            <a:normAutofit/>
          </a:bodyPr>
          <a:lstStyle/>
          <a:p>
            <a:pPr eaLnBrk="1" hangingPunct="1"/>
            <a:r>
              <a:rPr lang="en-US" altLang="en-US" sz="2400" dirty="0">
                <a:latin typeface="+mj-lt"/>
              </a:rPr>
              <a:t>Can the ethical egoist be sensitive to the suffering of others?</a:t>
            </a:r>
          </a:p>
          <a:p>
            <a:pPr lvl="1" eaLnBrk="1" hangingPunct="1"/>
            <a:r>
              <a:rPr lang="en-US" altLang="en-US" dirty="0">
                <a:latin typeface="+mj-lt"/>
              </a:rPr>
              <a:t>Such sensitivity seems to presuppose caring about other people for their own sake.</a:t>
            </a:r>
          </a:p>
          <a:p>
            <a:pPr lvl="1" eaLnBrk="1" hangingPunct="1"/>
            <a:r>
              <a:rPr lang="en-US" altLang="en-US" dirty="0">
                <a:latin typeface="+mj-lt"/>
              </a:rPr>
              <a:t>Moral sensitivity presupposes that the suffering of others exerts a moral </a:t>
            </a:r>
            <a:r>
              <a:rPr lang="ja-JP" altLang="en-US" dirty="0">
                <a:latin typeface="+mj-lt"/>
              </a:rPr>
              <a:t>“</a:t>
            </a:r>
            <a:r>
              <a:rPr lang="en-US" altLang="ja-JP" dirty="0">
                <a:latin typeface="+mj-lt"/>
              </a:rPr>
              <a:t>pull</a:t>
            </a:r>
            <a:r>
              <a:rPr lang="ja-JP" altLang="en-US" dirty="0">
                <a:latin typeface="+mj-lt"/>
              </a:rPr>
              <a:t>”</a:t>
            </a:r>
            <a:r>
              <a:rPr lang="en-US" altLang="ja-JP" dirty="0">
                <a:latin typeface="+mj-lt"/>
              </a:rPr>
              <a:t> on the individual—something that the ethical egoist does not recognize.</a:t>
            </a:r>
            <a:endParaRPr lang="en-US" altLang="en-US" dirty="0">
              <a:latin typeface="+mj-lt"/>
            </a:endParaRPr>
          </a:p>
        </p:txBody>
      </p:sp>
      <p:pic>
        <p:nvPicPr>
          <p:cNvPr id="3" name="Picture 2" descr="A yellow sign with black text&#10;&#10;Description automatically generated with medium confidence">
            <a:extLst>
              <a:ext uri="{FF2B5EF4-FFF2-40B4-BE49-F238E27FC236}">
                <a16:creationId xmlns:a16="http://schemas.microsoft.com/office/drawing/2014/main" id="{E6D92E95-94C0-095C-A5C5-290719C586C3}"/>
              </a:ext>
            </a:extLst>
          </p:cNvPr>
          <p:cNvPicPr>
            <a:picLocks noChangeAspect="1"/>
          </p:cNvPicPr>
          <p:nvPr/>
        </p:nvPicPr>
        <p:blipFill>
          <a:blip r:embed="rId4"/>
          <a:stretch>
            <a:fillRect/>
          </a:stretch>
        </p:blipFill>
        <p:spPr>
          <a:xfrm>
            <a:off x="2781300" y="4191000"/>
            <a:ext cx="3581400" cy="2529363"/>
          </a:xfrm>
          <a:prstGeom prst="rect">
            <a:avLst/>
          </a:prstGeom>
        </p:spPr>
      </p:pic>
      <p:pic>
        <p:nvPicPr>
          <p:cNvPr id="4" name="Picture 3" descr="Logo, company name&#10;&#10;Description automatically generated">
            <a:extLst>
              <a:ext uri="{FF2B5EF4-FFF2-40B4-BE49-F238E27FC236}">
                <a16:creationId xmlns:a16="http://schemas.microsoft.com/office/drawing/2014/main" id="{F3FBAE90-38E3-769B-7053-8B7CAFE5E067}"/>
              </a:ext>
            </a:extLst>
          </p:cNvPr>
          <p:cNvPicPr>
            <a:picLocks noChangeAspect="1"/>
          </p:cNvPicPr>
          <p:nvPr/>
        </p:nvPicPr>
        <p:blipFill>
          <a:blip r:embed="rId5"/>
          <a:stretch>
            <a:fillRect/>
          </a:stretch>
        </p:blipFill>
        <p:spPr>
          <a:xfrm>
            <a:off x="881" y="6411335"/>
            <a:ext cx="1150062" cy="407886"/>
          </a:xfrm>
          <a:prstGeom prst="rect">
            <a:avLst/>
          </a:prstGeom>
        </p:spPr>
      </p:pic>
    </p:spTree>
    <p:extLst>
      <p:ext uri="{BB962C8B-B14F-4D97-AF65-F5344CB8AC3E}">
        <p14:creationId xmlns:p14="http://schemas.microsoft.com/office/powerpoint/2010/main" val="595932832"/>
      </p:ext>
    </p:extLst>
  </p:cSld>
  <p:clrMapOvr>
    <a:masterClrMapping/>
  </p:clrMapOvr>
  <p:transition>
    <p:split orient="vert"/>
    <p:sndAc>
      <p:stSnd>
        <p:snd r:embed="rId3" name="CAMERA.WAV"/>
      </p:stSnd>
    </p:sndAc>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764FED09-8538-6F90-996E-E746DA394297}"/>
              </a:ext>
            </a:extLst>
          </p:cNvPr>
          <p:cNvSpPr>
            <a:spLocks noGrp="1" noChangeArrowheads="1"/>
          </p:cNvSpPr>
          <p:nvPr>
            <p:ph type="title"/>
          </p:nvPr>
        </p:nvSpPr>
        <p:spPr>
          <a:xfrm>
            <a:off x="457200" y="838200"/>
            <a:ext cx="8229600" cy="551688"/>
          </a:xfrm>
        </p:spPr>
        <p:txBody>
          <a:bodyPr>
            <a:normAutofit/>
          </a:bodyPr>
          <a:lstStyle/>
          <a:p>
            <a:pPr algn="ctr" eaLnBrk="1" hangingPunct="1"/>
            <a:r>
              <a:rPr lang="en-US" altLang="en-US" sz="3200" dirty="0"/>
              <a:t>The Truths in Ethical Egoism</a:t>
            </a:r>
          </a:p>
        </p:txBody>
      </p:sp>
      <p:sp>
        <p:nvSpPr>
          <p:cNvPr id="52227" name="Rectangle 3">
            <a:extLst>
              <a:ext uri="{FF2B5EF4-FFF2-40B4-BE49-F238E27FC236}">
                <a16:creationId xmlns:a16="http://schemas.microsoft.com/office/drawing/2014/main" id="{465902ED-E784-8103-F03E-264EBEBE1536}"/>
              </a:ext>
            </a:extLst>
          </p:cNvPr>
          <p:cNvSpPr>
            <a:spLocks noGrp="1" noChangeArrowheads="1"/>
          </p:cNvSpPr>
          <p:nvPr>
            <p:ph idx="1"/>
          </p:nvPr>
        </p:nvSpPr>
        <p:spPr>
          <a:xfrm>
            <a:off x="457200" y="1575435"/>
            <a:ext cx="8229600" cy="4389120"/>
          </a:xfrm>
        </p:spPr>
        <p:txBody>
          <a:bodyPr/>
          <a:lstStyle/>
          <a:p>
            <a:pPr eaLnBrk="1" hangingPunct="1"/>
            <a:r>
              <a:rPr lang="en-US" altLang="en-US" sz="2400" dirty="0">
                <a:latin typeface="+mj-lt"/>
              </a:rPr>
              <a:t>Sometimes self-interest masquerades as altruism</a:t>
            </a:r>
          </a:p>
          <a:p>
            <a:pPr eaLnBrk="1" hangingPunct="1"/>
            <a:r>
              <a:rPr lang="en-US" altLang="en-US" sz="2400" dirty="0">
                <a:latin typeface="+mj-lt"/>
              </a:rPr>
              <a:t>Ethics should not deny the importance of self-interest</a:t>
            </a:r>
          </a:p>
          <a:p>
            <a:pPr eaLnBrk="1" hangingPunct="1"/>
            <a:r>
              <a:rPr lang="en-US" altLang="en-US" sz="2400" dirty="0">
                <a:latin typeface="+mj-lt"/>
              </a:rPr>
              <a:t>Self-love is a virtue, but it is not the only virtue: ethical egoism mistakes a part of the picture for the whole picture</a:t>
            </a:r>
          </a:p>
          <a:p>
            <a:pPr eaLnBrk="1" hangingPunct="1"/>
            <a:endParaRPr lang="en-US" altLang="en-US" dirty="0"/>
          </a:p>
        </p:txBody>
      </p:sp>
      <p:pic>
        <p:nvPicPr>
          <p:cNvPr id="3" name="Picture 2" descr="A picture containing text&#10;&#10;Description automatically generated">
            <a:extLst>
              <a:ext uri="{FF2B5EF4-FFF2-40B4-BE49-F238E27FC236}">
                <a16:creationId xmlns:a16="http://schemas.microsoft.com/office/drawing/2014/main" id="{64A6FC69-E5A8-90B3-24B1-430184E7A483}"/>
              </a:ext>
            </a:extLst>
          </p:cNvPr>
          <p:cNvPicPr>
            <a:picLocks noChangeAspect="1"/>
          </p:cNvPicPr>
          <p:nvPr/>
        </p:nvPicPr>
        <p:blipFill>
          <a:blip r:embed="rId3"/>
          <a:stretch>
            <a:fillRect/>
          </a:stretch>
        </p:blipFill>
        <p:spPr>
          <a:xfrm>
            <a:off x="1643062" y="3505200"/>
            <a:ext cx="5857875" cy="3124200"/>
          </a:xfrm>
          <a:prstGeom prst="rect">
            <a:avLst/>
          </a:prstGeom>
        </p:spPr>
      </p:pic>
      <p:pic>
        <p:nvPicPr>
          <p:cNvPr id="4" name="Picture 3" descr="Logo, company name&#10;&#10;Description automatically generated">
            <a:extLst>
              <a:ext uri="{FF2B5EF4-FFF2-40B4-BE49-F238E27FC236}">
                <a16:creationId xmlns:a16="http://schemas.microsoft.com/office/drawing/2014/main" id="{7175F969-94AB-6E87-CA60-2EBA5E07AE50}"/>
              </a:ext>
            </a:extLst>
          </p:cNvPr>
          <p:cNvPicPr>
            <a:picLocks noChangeAspect="1"/>
          </p:cNvPicPr>
          <p:nvPr/>
        </p:nvPicPr>
        <p:blipFill>
          <a:blip r:embed="rId4"/>
          <a:stretch>
            <a:fillRect/>
          </a:stretch>
        </p:blipFill>
        <p:spPr>
          <a:xfrm>
            <a:off x="881" y="6411335"/>
            <a:ext cx="1150062" cy="407886"/>
          </a:xfrm>
          <a:prstGeom prst="rect">
            <a:avLst/>
          </a:prstGeom>
        </p:spPr>
      </p:pic>
    </p:spTree>
    <p:extLst>
      <p:ext uri="{BB962C8B-B14F-4D97-AF65-F5344CB8AC3E}">
        <p14:creationId xmlns:p14="http://schemas.microsoft.com/office/powerpoint/2010/main" val="38334769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32">
            <a:extLst>
              <a:ext uri="{FF2B5EF4-FFF2-40B4-BE49-F238E27FC236}">
                <a16:creationId xmlns:a16="http://schemas.microsoft.com/office/drawing/2014/main" id="{80A70E92-37C6-8CAA-0EF7-715F581D0679}"/>
              </a:ext>
            </a:extLst>
          </p:cNvPr>
          <p:cNvSpPr txBox="1">
            <a:spLocks noChangeArrowheads="1"/>
          </p:cNvSpPr>
          <p:nvPr/>
        </p:nvSpPr>
        <p:spPr bwMode="auto">
          <a:xfrm>
            <a:off x="4800599" y="1219200"/>
            <a:ext cx="41354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br>
              <a:rPr lang="en-US" altLang="en-US" sz="2400" dirty="0">
                <a:solidFill>
                  <a:schemeClr val="tx2"/>
                </a:solidFill>
                <a:latin typeface="+mj-lt"/>
                <a:ea typeface="MS PGothic" panose="020B0600070205080204" pitchFamily="34" charset="-128"/>
              </a:rPr>
            </a:br>
            <a:r>
              <a:rPr lang="en-US" altLang="en-US" sz="1600" i="1" dirty="0">
                <a:solidFill>
                  <a:schemeClr val="tx2"/>
                </a:solidFill>
                <a:latin typeface="+mj-lt"/>
                <a:ea typeface="MS PGothic" panose="020B0600070205080204" pitchFamily="34" charset="-128"/>
              </a:rPr>
              <a:t>Tocqueville</a:t>
            </a:r>
            <a:r>
              <a:rPr lang="ja-JP" altLang="en-US" sz="1600" i="1" dirty="0">
                <a:solidFill>
                  <a:schemeClr val="tx2"/>
                </a:solidFill>
                <a:latin typeface="+mj-lt"/>
                <a:ea typeface="MS PGothic" panose="020B0600070205080204" pitchFamily="34" charset="-128"/>
              </a:rPr>
              <a:t>’</a:t>
            </a:r>
            <a:r>
              <a:rPr lang="en-US" altLang="ja-JP" sz="1600" i="1" dirty="0">
                <a:solidFill>
                  <a:schemeClr val="tx2"/>
                </a:solidFill>
                <a:latin typeface="+mj-lt"/>
                <a:ea typeface="MS PGothic" panose="020B0600070205080204" pitchFamily="34" charset="-128"/>
              </a:rPr>
              <a:t>s </a:t>
            </a:r>
            <a:r>
              <a:rPr lang="ja-JP" altLang="en-US" sz="1600" i="1" dirty="0">
                <a:solidFill>
                  <a:schemeClr val="tx2"/>
                </a:solidFill>
                <a:latin typeface="+mj-lt"/>
                <a:ea typeface="MS PGothic" panose="020B0600070205080204" pitchFamily="34" charset="-128"/>
              </a:rPr>
              <a:t>“</a:t>
            </a:r>
            <a:r>
              <a:rPr lang="en-US" altLang="ja-JP" sz="1600" i="1" dirty="0">
                <a:solidFill>
                  <a:schemeClr val="tx2"/>
                </a:solidFill>
                <a:latin typeface="+mj-lt"/>
                <a:ea typeface="MS PGothic" panose="020B0600070205080204" pitchFamily="34" charset="-128"/>
              </a:rPr>
              <a:t>Self-interest rightly understood</a:t>
            </a:r>
            <a:r>
              <a:rPr lang="ja-JP" altLang="en-US" sz="1600" i="1" dirty="0">
                <a:solidFill>
                  <a:schemeClr val="tx2"/>
                </a:solidFill>
                <a:latin typeface="+mj-lt"/>
                <a:ea typeface="MS PGothic" panose="020B0600070205080204" pitchFamily="34" charset="-128"/>
              </a:rPr>
              <a:t>”</a:t>
            </a:r>
            <a:endParaRPr lang="en-US" altLang="en-US" sz="1600" i="1" dirty="0">
              <a:solidFill>
                <a:schemeClr val="tx2"/>
              </a:solidFill>
              <a:latin typeface="+mj-lt"/>
              <a:ea typeface="MS PGothic" panose="020B0600070205080204" pitchFamily="34" charset="-128"/>
            </a:endParaRPr>
          </a:p>
        </p:txBody>
      </p:sp>
      <p:sp>
        <p:nvSpPr>
          <p:cNvPr id="56323" name="Rectangle 2">
            <a:extLst>
              <a:ext uri="{FF2B5EF4-FFF2-40B4-BE49-F238E27FC236}">
                <a16:creationId xmlns:a16="http://schemas.microsoft.com/office/drawing/2014/main" id="{0F610C50-1520-AB3C-E80B-4FB8BC237941}"/>
              </a:ext>
            </a:extLst>
          </p:cNvPr>
          <p:cNvSpPr>
            <a:spLocks noGrp="1" noChangeArrowheads="1"/>
          </p:cNvSpPr>
          <p:nvPr>
            <p:ph type="title"/>
          </p:nvPr>
        </p:nvSpPr>
        <p:spPr>
          <a:xfrm>
            <a:off x="685800" y="609600"/>
            <a:ext cx="7772400" cy="609600"/>
          </a:xfrm>
        </p:spPr>
        <p:txBody>
          <a:bodyPr>
            <a:normAutofit/>
          </a:bodyPr>
          <a:lstStyle/>
          <a:p>
            <a:pPr algn="ctr" eaLnBrk="1" hangingPunct="1">
              <a:lnSpc>
                <a:spcPct val="85000"/>
              </a:lnSpc>
            </a:pPr>
            <a:r>
              <a:rPr lang="en-US" altLang="en-US" sz="3200" dirty="0"/>
              <a:t>Egoism, Altruism, and the Ideal World</a:t>
            </a:r>
          </a:p>
        </p:txBody>
      </p:sp>
      <p:sp>
        <p:nvSpPr>
          <p:cNvPr id="56324" name="Rectangle 3">
            <a:extLst>
              <a:ext uri="{FF2B5EF4-FFF2-40B4-BE49-F238E27FC236}">
                <a16:creationId xmlns:a16="http://schemas.microsoft.com/office/drawing/2014/main" id="{9B52BFBE-89BD-B638-36C4-45DEEB8C08A2}"/>
              </a:ext>
            </a:extLst>
          </p:cNvPr>
          <p:cNvSpPr>
            <a:spLocks noGrp="1" noChangeArrowheads="1"/>
          </p:cNvSpPr>
          <p:nvPr>
            <p:ph type="body" sz="half" idx="1"/>
          </p:nvPr>
        </p:nvSpPr>
        <p:spPr>
          <a:xfrm>
            <a:off x="76200" y="1589406"/>
            <a:ext cx="4495800" cy="4852989"/>
          </a:xfrm>
        </p:spPr>
        <p:txBody>
          <a:bodyPr>
            <a:noAutofit/>
          </a:bodyPr>
          <a:lstStyle/>
          <a:p>
            <a:pPr marL="222250" indent="-222250" eaLnBrk="1" hangingPunct="1"/>
            <a:r>
              <a:rPr lang="en-US" altLang="en-US" sz="2400" dirty="0">
                <a:latin typeface="+mj-lt"/>
              </a:rPr>
              <a:t>Ideally, we seek a society in which self-interest and regard for others converge—the </a:t>
            </a:r>
            <a:r>
              <a:rPr lang="en-US" altLang="en-US" sz="2400" dirty="0">
                <a:solidFill>
                  <a:srgbClr val="00CC00"/>
                </a:solidFill>
                <a:latin typeface="+mj-lt"/>
              </a:rPr>
              <a:t>green</a:t>
            </a:r>
            <a:r>
              <a:rPr lang="en-US" altLang="en-US" sz="2400" dirty="0">
                <a:latin typeface="+mj-lt"/>
              </a:rPr>
              <a:t> </a:t>
            </a:r>
            <a:r>
              <a:rPr lang="en-US" altLang="en-US" sz="2400" dirty="0">
                <a:solidFill>
                  <a:srgbClr val="00CC00"/>
                </a:solidFill>
                <a:latin typeface="+mj-lt"/>
              </a:rPr>
              <a:t>zone</a:t>
            </a:r>
            <a:r>
              <a:rPr lang="en-US" altLang="en-US" sz="2400" dirty="0">
                <a:latin typeface="+mj-lt"/>
              </a:rPr>
              <a:t>.</a:t>
            </a:r>
          </a:p>
          <a:p>
            <a:pPr marL="222250" indent="-222250" eaLnBrk="1" hangingPunct="1"/>
            <a:r>
              <a:rPr lang="en-US" altLang="en-US" sz="2400" dirty="0">
                <a:latin typeface="+mj-lt"/>
              </a:rPr>
              <a:t>Egoism at the expense of others and altruism at the expense of self-interest both create worlds in which goodness and self-regard are mutually exclusive—the </a:t>
            </a:r>
            <a:r>
              <a:rPr lang="en-US" altLang="en-US" sz="2400" dirty="0">
                <a:solidFill>
                  <a:srgbClr val="FFFF00"/>
                </a:solidFill>
                <a:latin typeface="+mj-lt"/>
              </a:rPr>
              <a:t>yellow zone</a:t>
            </a:r>
            <a:r>
              <a:rPr lang="en-US" altLang="en-US" sz="2400" dirty="0">
                <a:latin typeface="+mj-lt"/>
              </a:rPr>
              <a:t>.</a:t>
            </a:r>
          </a:p>
          <a:p>
            <a:pPr marL="222250" indent="-222250" eaLnBrk="1" hangingPunct="1"/>
            <a:r>
              <a:rPr lang="en-US" altLang="en-US" sz="2400" dirty="0">
                <a:latin typeface="+mj-lt"/>
              </a:rPr>
              <a:t>No one want the </a:t>
            </a:r>
            <a:r>
              <a:rPr lang="en-US" altLang="en-US" sz="2400" dirty="0">
                <a:solidFill>
                  <a:srgbClr val="FF3300"/>
                </a:solidFill>
                <a:latin typeface="+mj-lt"/>
              </a:rPr>
              <a:t>red zone</a:t>
            </a:r>
            <a:r>
              <a:rPr lang="en-US" altLang="en-US" sz="2400" dirty="0">
                <a:latin typeface="+mj-lt"/>
              </a:rPr>
              <a:t>, which is against both self-interest and regard for others.</a:t>
            </a:r>
          </a:p>
        </p:txBody>
      </p:sp>
      <p:grpSp>
        <p:nvGrpSpPr>
          <p:cNvPr id="56325" name="Group 41">
            <a:extLst>
              <a:ext uri="{FF2B5EF4-FFF2-40B4-BE49-F238E27FC236}">
                <a16:creationId xmlns:a16="http://schemas.microsoft.com/office/drawing/2014/main" id="{BC353302-136E-2F0B-B20E-10079FEC81D6}"/>
              </a:ext>
            </a:extLst>
          </p:cNvPr>
          <p:cNvGrpSpPr>
            <a:grpSpLocks/>
          </p:cNvGrpSpPr>
          <p:nvPr/>
        </p:nvGrpSpPr>
        <p:grpSpPr bwMode="auto">
          <a:xfrm>
            <a:off x="4693443" y="2064070"/>
            <a:ext cx="4291013" cy="4378325"/>
            <a:chOff x="3057" y="1232"/>
            <a:chExt cx="2703" cy="2758"/>
          </a:xfrm>
        </p:grpSpPr>
        <p:grpSp>
          <p:nvGrpSpPr>
            <p:cNvPr id="56326" name="Group 29">
              <a:extLst>
                <a:ext uri="{FF2B5EF4-FFF2-40B4-BE49-F238E27FC236}">
                  <a16:creationId xmlns:a16="http://schemas.microsoft.com/office/drawing/2014/main" id="{4EF7A425-8651-8416-FA35-AC9A5148664B}"/>
                </a:ext>
              </a:extLst>
            </p:cNvPr>
            <p:cNvGrpSpPr>
              <a:grpSpLocks/>
            </p:cNvGrpSpPr>
            <p:nvPr/>
          </p:nvGrpSpPr>
          <p:grpSpPr bwMode="auto">
            <a:xfrm>
              <a:off x="3120" y="1344"/>
              <a:ext cx="2640" cy="2364"/>
              <a:chOff x="3120" y="1344"/>
              <a:chExt cx="2640" cy="2364"/>
            </a:xfrm>
          </p:grpSpPr>
          <p:grpSp>
            <p:nvGrpSpPr>
              <p:cNvPr id="56334" name="Group 24">
                <a:extLst>
                  <a:ext uri="{FF2B5EF4-FFF2-40B4-BE49-F238E27FC236}">
                    <a16:creationId xmlns:a16="http://schemas.microsoft.com/office/drawing/2014/main" id="{5A1F457E-A7C5-BD79-EADA-8DA9344A525C}"/>
                  </a:ext>
                </a:extLst>
              </p:cNvPr>
              <p:cNvGrpSpPr>
                <a:grpSpLocks/>
              </p:cNvGrpSpPr>
              <p:nvPr/>
            </p:nvGrpSpPr>
            <p:grpSpPr bwMode="auto">
              <a:xfrm>
                <a:off x="3120" y="1344"/>
                <a:ext cx="2640" cy="2364"/>
                <a:chOff x="3120" y="1344"/>
                <a:chExt cx="2640" cy="2364"/>
              </a:xfrm>
            </p:grpSpPr>
            <p:grpSp>
              <p:nvGrpSpPr>
                <p:cNvPr id="56339" name="Group 23">
                  <a:extLst>
                    <a:ext uri="{FF2B5EF4-FFF2-40B4-BE49-F238E27FC236}">
                      <a16:creationId xmlns:a16="http://schemas.microsoft.com/office/drawing/2014/main" id="{BA47C389-D074-8CD5-2C0A-90308EB3808D}"/>
                    </a:ext>
                  </a:extLst>
                </p:cNvPr>
                <p:cNvGrpSpPr>
                  <a:grpSpLocks/>
                </p:cNvGrpSpPr>
                <p:nvPr/>
              </p:nvGrpSpPr>
              <p:grpSpPr bwMode="auto">
                <a:xfrm>
                  <a:off x="3120" y="1344"/>
                  <a:ext cx="2160" cy="2044"/>
                  <a:chOff x="3264" y="1344"/>
                  <a:chExt cx="2160" cy="2044"/>
                </a:xfrm>
              </p:grpSpPr>
              <p:sp>
                <p:nvSpPr>
                  <p:cNvPr id="56342" name="Rectangle 20">
                    <a:extLst>
                      <a:ext uri="{FF2B5EF4-FFF2-40B4-BE49-F238E27FC236}">
                        <a16:creationId xmlns:a16="http://schemas.microsoft.com/office/drawing/2014/main" id="{018F9C8C-4C7E-CBC4-70DB-1A5B791F028D}"/>
                      </a:ext>
                    </a:extLst>
                  </p:cNvPr>
                  <p:cNvSpPr>
                    <a:spLocks noChangeArrowheads="1"/>
                  </p:cNvSpPr>
                  <p:nvPr/>
                </p:nvSpPr>
                <p:spPr bwMode="auto">
                  <a:xfrm>
                    <a:off x="3696" y="2544"/>
                    <a:ext cx="864" cy="816"/>
                  </a:xfrm>
                  <a:prstGeom prst="rect">
                    <a:avLst/>
                  </a:prstGeom>
                  <a:solidFill>
                    <a:srgbClr val="FF3300"/>
                  </a:solidFill>
                  <a:ln w="9525">
                    <a:no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Times New Roman" panose="02020603050405020304" pitchFamily="18" charset="0"/>
                      <a:ea typeface="MS PGothic" panose="020B0600070205080204" pitchFamily="34" charset="-128"/>
                    </a:endParaRPr>
                  </a:p>
                </p:txBody>
              </p:sp>
              <p:sp>
                <p:nvSpPr>
                  <p:cNvPr id="56343" name="Rectangle 19">
                    <a:extLst>
                      <a:ext uri="{FF2B5EF4-FFF2-40B4-BE49-F238E27FC236}">
                        <a16:creationId xmlns:a16="http://schemas.microsoft.com/office/drawing/2014/main" id="{16249DE2-6487-CC2D-F0A8-D0264E4DB99F}"/>
                      </a:ext>
                    </a:extLst>
                  </p:cNvPr>
                  <p:cNvSpPr>
                    <a:spLocks noChangeArrowheads="1"/>
                  </p:cNvSpPr>
                  <p:nvPr/>
                </p:nvSpPr>
                <p:spPr bwMode="auto">
                  <a:xfrm>
                    <a:off x="4560" y="1680"/>
                    <a:ext cx="864" cy="816"/>
                  </a:xfrm>
                  <a:prstGeom prst="rect">
                    <a:avLst/>
                  </a:prstGeom>
                  <a:solidFill>
                    <a:srgbClr val="00CC00"/>
                  </a:solidFill>
                  <a:ln w="9525">
                    <a:no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Times New Roman" panose="02020603050405020304" pitchFamily="18" charset="0"/>
                      <a:ea typeface="MS PGothic" panose="020B0600070205080204" pitchFamily="34" charset="-128"/>
                    </a:endParaRPr>
                  </a:p>
                </p:txBody>
              </p:sp>
              <p:sp>
                <p:nvSpPr>
                  <p:cNvPr id="56344" name="Rectangle 18">
                    <a:extLst>
                      <a:ext uri="{FF2B5EF4-FFF2-40B4-BE49-F238E27FC236}">
                        <a16:creationId xmlns:a16="http://schemas.microsoft.com/office/drawing/2014/main" id="{09DE676A-1442-96DA-B654-4D2B1A19C9D2}"/>
                      </a:ext>
                    </a:extLst>
                  </p:cNvPr>
                  <p:cNvSpPr>
                    <a:spLocks noChangeArrowheads="1"/>
                  </p:cNvSpPr>
                  <p:nvPr/>
                </p:nvSpPr>
                <p:spPr bwMode="auto">
                  <a:xfrm>
                    <a:off x="4560" y="2544"/>
                    <a:ext cx="864" cy="816"/>
                  </a:xfrm>
                  <a:prstGeom prst="rect">
                    <a:avLst/>
                  </a:prstGeom>
                  <a:solidFill>
                    <a:srgbClr val="FFFF00"/>
                  </a:solidFill>
                  <a:ln w="9525">
                    <a:no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Times New Roman" panose="02020603050405020304" pitchFamily="18" charset="0"/>
                      <a:ea typeface="MS PGothic" panose="020B0600070205080204" pitchFamily="34" charset="-128"/>
                    </a:endParaRPr>
                  </a:p>
                </p:txBody>
              </p:sp>
              <p:sp>
                <p:nvSpPr>
                  <p:cNvPr id="56345" name="Rectangle 17">
                    <a:extLst>
                      <a:ext uri="{FF2B5EF4-FFF2-40B4-BE49-F238E27FC236}">
                        <a16:creationId xmlns:a16="http://schemas.microsoft.com/office/drawing/2014/main" id="{5F1AE148-2CEC-36A2-D86B-0B454FEECA8A}"/>
                      </a:ext>
                    </a:extLst>
                  </p:cNvPr>
                  <p:cNvSpPr>
                    <a:spLocks noChangeArrowheads="1"/>
                  </p:cNvSpPr>
                  <p:nvPr/>
                </p:nvSpPr>
                <p:spPr bwMode="auto">
                  <a:xfrm>
                    <a:off x="3696" y="1680"/>
                    <a:ext cx="864" cy="816"/>
                  </a:xfrm>
                  <a:prstGeom prst="rect">
                    <a:avLst/>
                  </a:prstGeom>
                  <a:solidFill>
                    <a:srgbClr val="FFFF00"/>
                  </a:solidFill>
                  <a:ln w="9525">
                    <a:no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Times New Roman" panose="02020603050405020304" pitchFamily="18" charset="0"/>
                      <a:ea typeface="MS PGothic" panose="020B0600070205080204" pitchFamily="34" charset="-128"/>
                    </a:endParaRPr>
                  </a:p>
                </p:txBody>
              </p:sp>
              <p:grpSp>
                <p:nvGrpSpPr>
                  <p:cNvPr id="56346" name="Group 11">
                    <a:extLst>
                      <a:ext uri="{FF2B5EF4-FFF2-40B4-BE49-F238E27FC236}">
                        <a16:creationId xmlns:a16="http://schemas.microsoft.com/office/drawing/2014/main" id="{AE193B28-FA0C-1C95-0D36-8C28916993FE}"/>
                      </a:ext>
                    </a:extLst>
                  </p:cNvPr>
                  <p:cNvGrpSpPr>
                    <a:grpSpLocks/>
                  </p:cNvGrpSpPr>
                  <p:nvPr/>
                </p:nvGrpSpPr>
                <p:grpSpPr bwMode="auto">
                  <a:xfrm>
                    <a:off x="3264" y="1344"/>
                    <a:ext cx="2160" cy="2044"/>
                    <a:chOff x="2976" y="1410"/>
                    <a:chExt cx="2160" cy="2044"/>
                  </a:xfrm>
                </p:grpSpPr>
                <p:grpSp>
                  <p:nvGrpSpPr>
                    <p:cNvPr id="56347" name="Group 12">
                      <a:extLst>
                        <a:ext uri="{FF2B5EF4-FFF2-40B4-BE49-F238E27FC236}">
                          <a16:creationId xmlns:a16="http://schemas.microsoft.com/office/drawing/2014/main" id="{BC6CE2E2-4AAB-A6EF-B984-D37D57592DF6}"/>
                        </a:ext>
                      </a:extLst>
                    </p:cNvPr>
                    <p:cNvGrpSpPr>
                      <a:grpSpLocks/>
                    </p:cNvGrpSpPr>
                    <p:nvPr/>
                  </p:nvGrpSpPr>
                  <p:grpSpPr bwMode="auto">
                    <a:xfrm>
                      <a:off x="3409" y="1727"/>
                      <a:ext cx="1727" cy="1727"/>
                      <a:chOff x="1489" y="1727"/>
                      <a:chExt cx="1727" cy="1727"/>
                    </a:xfrm>
                  </p:grpSpPr>
                  <p:sp>
                    <p:nvSpPr>
                      <p:cNvPr id="56350" name="AutoShape 13">
                        <a:extLst>
                          <a:ext uri="{FF2B5EF4-FFF2-40B4-BE49-F238E27FC236}">
                            <a16:creationId xmlns:a16="http://schemas.microsoft.com/office/drawing/2014/main" id="{1D1D02DF-A231-D3A0-EB93-113BDFECAF0F}"/>
                          </a:ext>
                        </a:extLst>
                      </p:cNvPr>
                      <p:cNvSpPr>
                        <a:spLocks noChangeArrowheads="1"/>
                      </p:cNvSpPr>
                      <p:nvPr/>
                    </p:nvSpPr>
                    <p:spPr bwMode="auto">
                      <a:xfrm>
                        <a:off x="1489" y="2448"/>
                        <a:ext cx="1727" cy="288"/>
                      </a:xfrm>
                      <a:prstGeom prst="leftRightArrow">
                        <a:avLst>
                          <a:gd name="adj1" fmla="val 29167"/>
                          <a:gd name="adj2" fmla="val 60521"/>
                        </a:avLst>
                      </a:prstGeom>
                      <a:solidFill>
                        <a:schemeClr val="accent1"/>
                      </a:solidFill>
                      <a:ln w="9525">
                        <a:no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Times New Roman" panose="02020603050405020304" pitchFamily="18" charset="0"/>
                          <a:ea typeface="MS PGothic" panose="020B0600070205080204" pitchFamily="34" charset="-128"/>
                        </a:endParaRPr>
                      </a:p>
                    </p:txBody>
                  </p:sp>
                  <p:sp>
                    <p:nvSpPr>
                      <p:cNvPr id="56351" name="AutoShape 14">
                        <a:extLst>
                          <a:ext uri="{FF2B5EF4-FFF2-40B4-BE49-F238E27FC236}">
                            <a16:creationId xmlns:a16="http://schemas.microsoft.com/office/drawing/2014/main" id="{304A8F10-CCA8-F432-A4CC-420138D281AE}"/>
                          </a:ext>
                        </a:extLst>
                      </p:cNvPr>
                      <p:cNvSpPr>
                        <a:spLocks noChangeArrowheads="1"/>
                      </p:cNvSpPr>
                      <p:nvPr/>
                    </p:nvSpPr>
                    <p:spPr bwMode="auto">
                      <a:xfrm rot="-5400000">
                        <a:off x="1488" y="2446"/>
                        <a:ext cx="1727" cy="288"/>
                      </a:xfrm>
                      <a:prstGeom prst="leftRightArrow">
                        <a:avLst>
                          <a:gd name="adj1" fmla="val 29167"/>
                          <a:gd name="adj2" fmla="val 60521"/>
                        </a:avLst>
                      </a:prstGeom>
                      <a:solidFill>
                        <a:schemeClr val="accent1"/>
                      </a:solidFill>
                      <a:ln w="9525">
                        <a:no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Times New Roman" panose="02020603050405020304" pitchFamily="18" charset="0"/>
                          <a:ea typeface="MS PGothic" panose="020B0600070205080204" pitchFamily="34" charset="-128"/>
                        </a:endParaRPr>
                      </a:p>
                    </p:txBody>
                  </p:sp>
                </p:grpSp>
                <p:sp>
                  <p:nvSpPr>
                    <p:cNvPr id="56348" name="Text Box 15">
                      <a:extLst>
                        <a:ext uri="{FF2B5EF4-FFF2-40B4-BE49-F238E27FC236}">
                          <a16:creationId xmlns:a16="http://schemas.microsoft.com/office/drawing/2014/main" id="{70FF2FC5-33E5-5255-1E20-869CC07942EF}"/>
                        </a:ext>
                      </a:extLst>
                    </p:cNvPr>
                    <p:cNvSpPr txBox="1">
                      <a:spLocks noChangeArrowheads="1"/>
                    </p:cNvSpPr>
                    <p:nvPr/>
                  </p:nvSpPr>
                  <p:spPr bwMode="auto">
                    <a:xfrm>
                      <a:off x="4019" y="1410"/>
                      <a:ext cx="541" cy="36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b="1">
                          <a:solidFill>
                            <a:schemeClr val="tx2"/>
                          </a:solidFill>
                          <a:latin typeface="Arial Narrow" panose="020B0604020202020204" pitchFamily="34" charset="0"/>
                          <a:ea typeface="MS PGothic" panose="020B0600070205080204" pitchFamily="34" charset="-128"/>
                        </a:rPr>
                        <a:t>High</a:t>
                      </a:r>
                    </a:p>
                    <a:p>
                      <a:pPr algn="ctr" eaLnBrk="1" hangingPunct="1"/>
                      <a:r>
                        <a:rPr lang="en-US" altLang="en-US" sz="1600" b="1">
                          <a:solidFill>
                            <a:schemeClr val="tx2"/>
                          </a:solidFill>
                          <a:latin typeface="Arial Narrow" panose="020B0604020202020204" pitchFamily="34" charset="0"/>
                          <a:ea typeface="MS PGothic" panose="020B0600070205080204" pitchFamily="34" charset="-128"/>
                        </a:rPr>
                        <a:t>Altruism</a:t>
                      </a:r>
                    </a:p>
                  </p:txBody>
                </p:sp>
                <p:sp>
                  <p:nvSpPr>
                    <p:cNvPr id="56349" name="Text Box 16">
                      <a:extLst>
                        <a:ext uri="{FF2B5EF4-FFF2-40B4-BE49-F238E27FC236}">
                          <a16:creationId xmlns:a16="http://schemas.microsoft.com/office/drawing/2014/main" id="{2C5590E3-7FB9-BA2A-04F5-B2B9C701C8F3}"/>
                        </a:ext>
                      </a:extLst>
                    </p:cNvPr>
                    <p:cNvSpPr txBox="1">
                      <a:spLocks noChangeArrowheads="1"/>
                    </p:cNvSpPr>
                    <p:nvPr/>
                  </p:nvSpPr>
                  <p:spPr bwMode="auto">
                    <a:xfrm>
                      <a:off x="2976" y="2418"/>
                      <a:ext cx="541" cy="36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b="1">
                          <a:solidFill>
                            <a:schemeClr val="tx2"/>
                          </a:solidFill>
                          <a:latin typeface="Arial Narrow" panose="020B0604020202020204" pitchFamily="34" charset="0"/>
                          <a:ea typeface="MS PGothic" panose="020B0600070205080204" pitchFamily="34" charset="-128"/>
                        </a:rPr>
                        <a:t>Low Egoism</a:t>
                      </a:r>
                    </a:p>
                  </p:txBody>
                </p:sp>
              </p:grpSp>
            </p:grpSp>
            <p:sp>
              <p:nvSpPr>
                <p:cNvPr id="56340" name="Text Box 21">
                  <a:extLst>
                    <a:ext uri="{FF2B5EF4-FFF2-40B4-BE49-F238E27FC236}">
                      <a16:creationId xmlns:a16="http://schemas.microsoft.com/office/drawing/2014/main" id="{E1209CF8-F4F0-6A8D-96D5-1B3CF8BBA156}"/>
                    </a:ext>
                  </a:extLst>
                </p:cNvPr>
                <p:cNvSpPr txBox="1">
                  <a:spLocks noChangeArrowheads="1"/>
                </p:cNvSpPr>
                <p:nvPr/>
              </p:nvSpPr>
              <p:spPr bwMode="auto">
                <a:xfrm>
                  <a:off x="4176" y="3342"/>
                  <a:ext cx="541" cy="36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b="1">
                      <a:solidFill>
                        <a:schemeClr val="tx2"/>
                      </a:solidFill>
                      <a:latin typeface="Arial Narrow" panose="020B0604020202020204" pitchFamily="34" charset="0"/>
                      <a:ea typeface="MS PGothic" panose="020B0600070205080204" pitchFamily="34" charset="-128"/>
                    </a:rPr>
                    <a:t>Low</a:t>
                  </a:r>
                </a:p>
                <a:p>
                  <a:pPr algn="ctr" eaLnBrk="1" hangingPunct="1"/>
                  <a:r>
                    <a:rPr lang="en-US" altLang="en-US" sz="1600" b="1">
                      <a:solidFill>
                        <a:schemeClr val="tx2"/>
                      </a:solidFill>
                      <a:latin typeface="Arial Narrow" panose="020B0604020202020204" pitchFamily="34" charset="0"/>
                      <a:ea typeface="MS PGothic" panose="020B0600070205080204" pitchFamily="34" charset="-128"/>
                    </a:rPr>
                    <a:t>Altruism</a:t>
                  </a:r>
                </a:p>
              </p:txBody>
            </p:sp>
            <p:sp>
              <p:nvSpPr>
                <p:cNvPr id="56341" name="Text Box 22">
                  <a:extLst>
                    <a:ext uri="{FF2B5EF4-FFF2-40B4-BE49-F238E27FC236}">
                      <a16:creationId xmlns:a16="http://schemas.microsoft.com/office/drawing/2014/main" id="{DB423406-EBA4-94D9-EF09-0CBB16507619}"/>
                    </a:ext>
                  </a:extLst>
                </p:cNvPr>
                <p:cNvSpPr txBox="1">
                  <a:spLocks noChangeArrowheads="1"/>
                </p:cNvSpPr>
                <p:nvPr/>
              </p:nvSpPr>
              <p:spPr bwMode="auto">
                <a:xfrm>
                  <a:off x="5266" y="2352"/>
                  <a:ext cx="494" cy="36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b="1">
                      <a:solidFill>
                        <a:schemeClr val="tx2"/>
                      </a:solidFill>
                      <a:latin typeface="Arial Narrow" panose="020B0604020202020204" pitchFamily="34" charset="0"/>
                      <a:ea typeface="MS PGothic" panose="020B0600070205080204" pitchFamily="34" charset="-128"/>
                    </a:rPr>
                    <a:t>High</a:t>
                  </a:r>
                </a:p>
                <a:p>
                  <a:pPr algn="ctr" eaLnBrk="1" hangingPunct="1"/>
                  <a:r>
                    <a:rPr lang="en-US" altLang="en-US" sz="1600" b="1">
                      <a:solidFill>
                        <a:schemeClr val="tx2"/>
                      </a:solidFill>
                      <a:latin typeface="Arial Narrow" panose="020B0604020202020204" pitchFamily="34" charset="0"/>
                      <a:ea typeface="MS PGothic" panose="020B0600070205080204" pitchFamily="34" charset="-128"/>
                    </a:rPr>
                    <a:t>Egoism</a:t>
                  </a:r>
                </a:p>
              </p:txBody>
            </p:sp>
          </p:grpSp>
          <p:sp>
            <p:nvSpPr>
              <p:cNvPr id="56335" name="Text Box 25">
                <a:extLst>
                  <a:ext uri="{FF2B5EF4-FFF2-40B4-BE49-F238E27FC236}">
                    <a16:creationId xmlns:a16="http://schemas.microsoft.com/office/drawing/2014/main" id="{71D28D0B-BA46-7758-C354-0B3B845661C3}"/>
                  </a:ext>
                </a:extLst>
              </p:cNvPr>
              <p:cNvSpPr txBox="1">
                <a:spLocks noChangeArrowheads="1"/>
              </p:cNvSpPr>
              <p:nvPr/>
            </p:nvSpPr>
            <p:spPr bwMode="auto">
              <a:xfrm>
                <a:off x="3504" y="1920"/>
                <a:ext cx="866" cy="36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b="1" dirty="0">
                    <a:latin typeface="Arial Narrow" panose="020B0604020202020204" pitchFamily="34" charset="0"/>
                    <a:ea typeface="MS PGothic" panose="020B0600070205080204" pitchFamily="34" charset="-128"/>
                  </a:rPr>
                  <a:t>Self-sacrificing</a:t>
                </a:r>
                <a:br>
                  <a:rPr lang="en-US" altLang="en-US" sz="1600" b="1" dirty="0">
                    <a:latin typeface="Arial Narrow" panose="020B0604020202020204" pitchFamily="34" charset="0"/>
                    <a:ea typeface="MS PGothic" panose="020B0600070205080204" pitchFamily="34" charset="-128"/>
                  </a:rPr>
                </a:br>
                <a:r>
                  <a:rPr lang="en-US" altLang="en-US" sz="1600" b="1" dirty="0">
                    <a:latin typeface="Arial Narrow" panose="020B0604020202020204" pitchFamily="34" charset="0"/>
                    <a:ea typeface="MS PGothic" panose="020B0600070205080204" pitchFamily="34" charset="-128"/>
                  </a:rPr>
                  <a:t>altruism</a:t>
                </a:r>
              </a:p>
            </p:txBody>
          </p:sp>
          <p:sp>
            <p:nvSpPr>
              <p:cNvPr id="56336" name="Text Box 26">
                <a:extLst>
                  <a:ext uri="{FF2B5EF4-FFF2-40B4-BE49-F238E27FC236}">
                    <a16:creationId xmlns:a16="http://schemas.microsoft.com/office/drawing/2014/main" id="{E77CF13E-E80F-36AD-8370-CAB312FABCEA}"/>
                  </a:ext>
                </a:extLst>
              </p:cNvPr>
              <p:cNvSpPr txBox="1">
                <a:spLocks noChangeArrowheads="1"/>
              </p:cNvSpPr>
              <p:nvPr/>
            </p:nvSpPr>
            <p:spPr bwMode="auto">
              <a:xfrm>
                <a:off x="4430" y="2688"/>
                <a:ext cx="842" cy="5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b="1">
                    <a:latin typeface="Arial Narrow" panose="020B0604020202020204" pitchFamily="34" charset="0"/>
                    <a:ea typeface="MS PGothic" panose="020B0600070205080204" pitchFamily="34" charset="-128"/>
                  </a:rPr>
                  <a:t>Self-interest</a:t>
                </a:r>
                <a:br>
                  <a:rPr lang="en-US" altLang="en-US" sz="1600" b="1">
                    <a:latin typeface="Arial Narrow" panose="020B0604020202020204" pitchFamily="34" charset="0"/>
                    <a:ea typeface="MS PGothic" panose="020B0600070205080204" pitchFamily="34" charset="-128"/>
                  </a:rPr>
                </a:br>
                <a:r>
                  <a:rPr lang="en-US" altLang="en-US" sz="1600" b="1">
                    <a:latin typeface="Arial Narrow" panose="020B0604020202020204" pitchFamily="34" charset="0"/>
                    <a:ea typeface="MS PGothic" panose="020B0600070205080204" pitchFamily="34" charset="-128"/>
                  </a:rPr>
                  <a:t>at the expense</a:t>
                </a:r>
                <a:br>
                  <a:rPr lang="en-US" altLang="en-US" sz="1600" b="1">
                    <a:latin typeface="Arial Narrow" panose="020B0604020202020204" pitchFamily="34" charset="0"/>
                    <a:ea typeface="MS PGothic" panose="020B0600070205080204" pitchFamily="34" charset="-128"/>
                  </a:rPr>
                </a:br>
                <a:r>
                  <a:rPr lang="en-US" altLang="en-US" sz="1600" b="1">
                    <a:latin typeface="Arial Narrow" panose="020B0604020202020204" pitchFamily="34" charset="0"/>
                    <a:ea typeface="MS PGothic" panose="020B0600070205080204" pitchFamily="34" charset="-128"/>
                  </a:rPr>
                  <a:t>of others</a:t>
                </a:r>
              </a:p>
            </p:txBody>
          </p:sp>
          <p:sp>
            <p:nvSpPr>
              <p:cNvPr id="56337" name="Text Box 27">
                <a:extLst>
                  <a:ext uri="{FF2B5EF4-FFF2-40B4-BE49-F238E27FC236}">
                    <a16:creationId xmlns:a16="http://schemas.microsoft.com/office/drawing/2014/main" id="{E54A42CE-4B7D-FD48-0B26-DAFF9598BA23}"/>
                  </a:ext>
                </a:extLst>
              </p:cNvPr>
              <p:cNvSpPr txBox="1">
                <a:spLocks noChangeArrowheads="1"/>
              </p:cNvSpPr>
              <p:nvPr/>
            </p:nvSpPr>
            <p:spPr bwMode="auto">
              <a:xfrm>
                <a:off x="4492" y="1824"/>
                <a:ext cx="721" cy="6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90000"/>
                  </a:lnSpc>
                </a:pPr>
                <a:r>
                  <a:rPr lang="en-US" altLang="en-US" sz="1600" b="1" dirty="0">
                    <a:latin typeface="Arial Narrow" panose="020B0604020202020204" pitchFamily="34" charset="0"/>
                    <a:ea typeface="MS PGothic" panose="020B0600070205080204" pitchFamily="34" charset="-128"/>
                  </a:rPr>
                  <a:t>Self-interest</a:t>
                </a:r>
                <a:br>
                  <a:rPr lang="en-US" altLang="en-US" sz="1600" b="1" dirty="0">
                    <a:latin typeface="Arial Narrow" panose="020B0604020202020204" pitchFamily="34" charset="0"/>
                    <a:ea typeface="MS PGothic" panose="020B0600070205080204" pitchFamily="34" charset="-128"/>
                  </a:rPr>
                </a:br>
                <a:r>
                  <a:rPr lang="en-US" altLang="en-US" sz="1600" b="1" dirty="0">
                    <a:latin typeface="Arial Narrow" panose="020B0604020202020204" pitchFamily="34" charset="0"/>
                    <a:ea typeface="MS PGothic" panose="020B0600070205080204" pitchFamily="34" charset="-128"/>
                  </a:rPr>
                  <a:t>and regard</a:t>
                </a:r>
                <a:br>
                  <a:rPr lang="en-US" altLang="en-US" sz="1600" b="1" dirty="0">
                    <a:latin typeface="Arial Narrow" panose="020B0604020202020204" pitchFamily="34" charset="0"/>
                    <a:ea typeface="MS PGothic" panose="020B0600070205080204" pitchFamily="34" charset="-128"/>
                  </a:rPr>
                </a:br>
                <a:r>
                  <a:rPr lang="en-US" altLang="en-US" sz="1600" b="1" dirty="0">
                    <a:latin typeface="Arial Narrow" panose="020B0604020202020204" pitchFamily="34" charset="0"/>
                    <a:ea typeface="MS PGothic" panose="020B0600070205080204" pitchFamily="34" charset="-128"/>
                  </a:rPr>
                  <a:t>for others</a:t>
                </a:r>
                <a:br>
                  <a:rPr lang="en-US" altLang="en-US" sz="1600" b="1" dirty="0">
                    <a:latin typeface="Arial Narrow" panose="020B0604020202020204" pitchFamily="34" charset="0"/>
                    <a:ea typeface="MS PGothic" panose="020B0600070205080204" pitchFamily="34" charset="-128"/>
                  </a:rPr>
                </a:br>
                <a:r>
                  <a:rPr lang="en-US" altLang="en-US" sz="1600" b="1" dirty="0">
                    <a:latin typeface="Arial Narrow" panose="020B0604020202020204" pitchFamily="34" charset="0"/>
                    <a:ea typeface="MS PGothic" panose="020B0600070205080204" pitchFamily="34" charset="-128"/>
                  </a:rPr>
                  <a:t>converge</a:t>
                </a:r>
              </a:p>
            </p:txBody>
          </p:sp>
          <p:sp>
            <p:nvSpPr>
              <p:cNvPr id="56338" name="Text Box 28">
                <a:extLst>
                  <a:ext uri="{FF2B5EF4-FFF2-40B4-BE49-F238E27FC236}">
                    <a16:creationId xmlns:a16="http://schemas.microsoft.com/office/drawing/2014/main" id="{5933E414-D4C5-E105-0E47-DD66491E01D4}"/>
                  </a:ext>
                </a:extLst>
              </p:cNvPr>
              <p:cNvSpPr txBox="1">
                <a:spLocks noChangeArrowheads="1"/>
              </p:cNvSpPr>
              <p:nvPr/>
            </p:nvSpPr>
            <p:spPr bwMode="auto">
              <a:xfrm>
                <a:off x="3587" y="2688"/>
                <a:ext cx="802" cy="5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600" b="1" dirty="0">
                    <a:solidFill>
                      <a:schemeClr val="bg1"/>
                    </a:solidFill>
                    <a:latin typeface="Arial Narrow" panose="020B0604020202020204" pitchFamily="34" charset="0"/>
                    <a:ea typeface="MS PGothic" panose="020B0600070205080204" pitchFamily="34" charset="-128"/>
                  </a:rPr>
                  <a:t>Not beneficial</a:t>
                </a:r>
                <a:br>
                  <a:rPr lang="en-US" altLang="en-US" sz="1600" b="1" dirty="0">
                    <a:solidFill>
                      <a:schemeClr val="bg1"/>
                    </a:solidFill>
                    <a:latin typeface="Arial Narrow" panose="020B0604020202020204" pitchFamily="34" charset="0"/>
                    <a:ea typeface="MS PGothic" panose="020B0600070205080204" pitchFamily="34" charset="-128"/>
                  </a:rPr>
                </a:br>
                <a:r>
                  <a:rPr lang="en-US" altLang="en-US" sz="1600" b="1" dirty="0">
                    <a:solidFill>
                      <a:schemeClr val="bg1"/>
                    </a:solidFill>
                    <a:latin typeface="Arial Narrow" panose="020B0604020202020204" pitchFamily="34" charset="0"/>
                    <a:ea typeface="MS PGothic" panose="020B0600070205080204" pitchFamily="34" charset="-128"/>
                  </a:rPr>
                  <a:t>either to self</a:t>
                </a:r>
                <a:br>
                  <a:rPr lang="en-US" altLang="en-US" sz="1600" b="1" dirty="0">
                    <a:solidFill>
                      <a:schemeClr val="bg1"/>
                    </a:solidFill>
                    <a:latin typeface="Arial Narrow" panose="020B0604020202020204" pitchFamily="34" charset="0"/>
                    <a:ea typeface="MS PGothic" panose="020B0600070205080204" pitchFamily="34" charset="-128"/>
                  </a:rPr>
                </a:br>
                <a:r>
                  <a:rPr lang="en-US" altLang="en-US" sz="1600" b="1" dirty="0">
                    <a:solidFill>
                      <a:schemeClr val="bg1"/>
                    </a:solidFill>
                    <a:latin typeface="Arial Narrow" panose="020B0604020202020204" pitchFamily="34" charset="0"/>
                    <a:ea typeface="MS PGothic" panose="020B0600070205080204" pitchFamily="34" charset="-128"/>
                  </a:rPr>
                  <a:t>or others</a:t>
                </a:r>
              </a:p>
            </p:txBody>
          </p:sp>
        </p:grpSp>
        <p:sp>
          <p:nvSpPr>
            <p:cNvPr id="56327" name="Text Box 30">
              <a:extLst>
                <a:ext uri="{FF2B5EF4-FFF2-40B4-BE49-F238E27FC236}">
                  <a16:creationId xmlns:a16="http://schemas.microsoft.com/office/drawing/2014/main" id="{2B7C175F-22B7-B78C-7D58-39AF01A31DED}"/>
                </a:ext>
              </a:extLst>
            </p:cNvPr>
            <p:cNvSpPr txBox="1">
              <a:spLocks noChangeArrowheads="1"/>
            </p:cNvSpPr>
            <p:nvPr/>
          </p:nvSpPr>
          <p:spPr bwMode="auto">
            <a:xfrm>
              <a:off x="3274" y="1232"/>
              <a:ext cx="408" cy="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US" altLang="en-US" sz="2000" b="1">
                  <a:solidFill>
                    <a:schemeClr val="tx2"/>
                  </a:solidFill>
                  <a:latin typeface="Arial Narrow" panose="020B0604020202020204" pitchFamily="34" charset="0"/>
                  <a:ea typeface="MS PGothic" panose="020B0600070205080204" pitchFamily="34" charset="-128"/>
                </a:rPr>
                <a:t>Kant</a:t>
              </a:r>
            </a:p>
          </p:txBody>
        </p:sp>
        <p:sp>
          <p:nvSpPr>
            <p:cNvPr id="56328" name="Text Box 31">
              <a:extLst>
                <a:ext uri="{FF2B5EF4-FFF2-40B4-BE49-F238E27FC236}">
                  <a16:creationId xmlns:a16="http://schemas.microsoft.com/office/drawing/2014/main" id="{BD0110C7-8B7C-B16C-758A-4EE24275DDF8}"/>
                </a:ext>
              </a:extLst>
            </p:cNvPr>
            <p:cNvSpPr txBox="1">
              <a:spLocks noChangeArrowheads="1"/>
            </p:cNvSpPr>
            <p:nvPr/>
          </p:nvSpPr>
          <p:spPr bwMode="auto">
            <a:xfrm>
              <a:off x="4723" y="3413"/>
              <a:ext cx="989" cy="5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US" altLang="en-US" b="1" dirty="0">
                  <a:solidFill>
                    <a:schemeClr val="tx2"/>
                  </a:solidFill>
                  <a:latin typeface="Arial Narrow" panose="020B0604020202020204" pitchFamily="34" charset="0"/>
                  <a:ea typeface="MS PGothic" panose="020B0600070205080204" pitchFamily="34" charset="-128"/>
                </a:rPr>
                <a:t>Hobbes</a:t>
              </a:r>
              <a:r>
                <a:rPr lang="ja-JP" altLang="en-US" b="1">
                  <a:solidFill>
                    <a:schemeClr val="tx2"/>
                  </a:solidFill>
                  <a:latin typeface="Arial" panose="020B0604020202020204" pitchFamily="34" charset="0"/>
                  <a:ea typeface="MS PGothic" panose="020B0600070205080204" pitchFamily="34" charset="-128"/>
                </a:rPr>
                <a:t>’</a:t>
              </a:r>
              <a:r>
                <a:rPr lang="en-US" altLang="ja-JP" b="1" dirty="0">
                  <a:solidFill>
                    <a:schemeClr val="tx2"/>
                  </a:solidFill>
                  <a:latin typeface="Arial Narrow" panose="020B0604020202020204" pitchFamily="34" charset="0"/>
                  <a:ea typeface="MS PGothic" panose="020B0600070205080204" pitchFamily="34" charset="-128"/>
                </a:rPr>
                <a:t>s</a:t>
              </a:r>
              <a:br>
                <a:rPr lang="en-US" altLang="ja-JP" b="1" dirty="0">
                  <a:solidFill>
                    <a:schemeClr val="tx2"/>
                  </a:solidFill>
                  <a:latin typeface="Arial Narrow" panose="020B0604020202020204" pitchFamily="34" charset="0"/>
                  <a:ea typeface="MS PGothic" panose="020B0600070205080204" pitchFamily="34" charset="-128"/>
                </a:rPr>
              </a:br>
              <a:r>
                <a:rPr lang="en-US" altLang="ja-JP" b="1" dirty="0">
                  <a:solidFill>
                    <a:schemeClr val="tx2"/>
                  </a:solidFill>
                  <a:latin typeface="Arial Narrow" panose="020B0604020202020204" pitchFamily="34" charset="0"/>
                  <a:ea typeface="MS PGothic" panose="020B0600070205080204" pitchFamily="34" charset="-128"/>
                </a:rPr>
                <a:t>State of Nature,</a:t>
              </a:r>
              <a:br>
                <a:rPr lang="en-US" altLang="ja-JP" b="1" dirty="0">
                  <a:solidFill>
                    <a:schemeClr val="tx2"/>
                  </a:solidFill>
                  <a:latin typeface="Arial Narrow" panose="020B0604020202020204" pitchFamily="34" charset="0"/>
                  <a:ea typeface="MS PGothic" panose="020B0600070205080204" pitchFamily="34" charset="-128"/>
                </a:rPr>
              </a:br>
              <a:r>
                <a:rPr lang="en-US" altLang="ja-JP" b="1" dirty="0">
                  <a:solidFill>
                    <a:schemeClr val="tx2"/>
                  </a:solidFill>
                  <a:latin typeface="Arial Narrow" panose="020B0604020202020204" pitchFamily="34" charset="0"/>
                  <a:ea typeface="MS PGothic" panose="020B0600070205080204" pitchFamily="34" charset="-128"/>
                </a:rPr>
                <a:t>Nietzsche?</a:t>
              </a:r>
              <a:endParaRPr lang="en-US" altLang="en-US" b="1" dirty="0">
                <a:solidFill>
                  <a:schemeClr val="tx2"/>
                </a:solidFill>
                <a:latin typeface="Arial Narrow" panose="020B0604020202020204" pitchFamily="34" charset="0"/>
                <a:ea typeface="MS PGothic" panose="020B0600070205080204" pitchFamily="34" charset="-128"/>
              </a:endParaRPr>
            </a:p>
          </p:txBody>
        </p:sp>
        <p:sp>
          <p:nvSpPr>
            <p:cNvPr id="56329" name="Line 34">
              <a:extLst>
                <a:ext uri="{FF2B5EF4-FFF2-40B4-BE49-F238E27FC236}">
                  <a16:creationId xmlns:a16="http://schemas.microsoft.com/office/drawing/2014/main" id="{B1E62354-8790-EEF2-71C6-ADFCB5476CCA}"/>
                </a:ext>
              </a:extLst>
            </p:cNvPr>
            <p:cNvSpPr>
              <a:spLocks noChangeShapeType="1"/>
            </p:cNvSpPr>
            <p:nvPr/>
          </p:nvSpPr>
          <p:spPr bwMode="auto">
            <a:xfrm>
              <a:off x="3504" y="1488"/>
              <a:ext cx="384" cy="384"/>
            </a:xfrm>
            <a:prstGeom prst="line">
              <a:avLst/>
            </a:prstGeom>
            <a:noFill/>
            <a:ln w="57150">
              <a:no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6330" name="Line 35">
              <a:extLst>
                <a:ext uri="{FF2B5EF4-FFF2-40B4-BE49-F238E27FC236}">
                  <a16:creationId xmlns:a16="http://schemas.microsoft.com/office/drawing/2014/main" id="{EA9F2C72-8831-A9BD-7BC1-8BA7BFAFC6CB}"/>
                </a:ext>
              </a:extLst>
            </p:cNvPr>
            <p:cNvSpPr>
              <a:spLocks noChangeShapeType="1"/>
            </p:cNvSpPr>
            <p:nvPr/>
          </p:nvSpPr>
          <p:spPr bwMode="auto">
            <a:xfrm flipH="1" flipV="1">
              <a:off x="4992" y="3216"/>
              <a:ext cx="384" cy="240"/>
            </a:xfrm>
            <a:prstGeom prst="line">
              <a:avLst/>
            </a:prstGeom>
            <a:noFill/>
            <a:ln w="57150">
              <a:no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6331" name="Line 36">
              <a:extLst>
                <a:ext uri="{FF2B5EF4-FFF2-40B4-BE49-F238E27FC236}">
                  <a16:creationId xmlns:a16="http://schemas.microsoft.com/office/drawing/2014/main" id="{76F59498-5121-EB4D-F0DE-292613F5FD00}"/>
                </a:ext>
              </a:extLst>
            </p:cNvPr>
            <p:cNvSpPr>
              <a:spLocks noChangeShapeType="1"/>
            </p:cNvSpPr>
            <p:nvPr/>
          </p:nvSpPr>
          <p:spPr bwMode="auto">
            <a:xfrm flipH="1">
              <a:off x="5184" y="1488"/>
              <a:ext cx="240" cy="336"/>
            </a:xfrm>
            <a:prstGeom prst="line">
              <a:avLst/>
            </a:prstGeom>
            <a:noFill/>
            <a:ln w="57150">
              <a:no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6332" name="Line 39">
              <a:extLst>
                <a:ext uri="{FF2B5EF4-FFF2-40B4-BE49-F238E27FC236}">
                  <a16:creationId xmlns:a16="http://schemas.microsoft.com/office/drawing/2014/main" id="{B84DF547-042A-2370-2750-825E22D183F0}"/>
                </a:ext>
              </a:extLst>
            </p:cNvPr>
            <p:cNvSpPr>
              <a:spLocks noChangeShapeType="1"/>
            </p:cNvSpPr>
            <p:nvPr/>
          </p:nvSpPr>
          <p:spPr bwMode="auto">
            <a:xfrm rot="-5400000">
              <a:off x="3456" y="3168"/>
              <a:ext cx="240" cy="336"/>
            </a:xfrm>
            <a:prstGeom prst="line">
              <a:avLst/>
            </a:prstGeom>
            <a:noFill/>
            <a:ln w="57150">
              <a:no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6333" name="Text Box 40">
              <a:extLst>
                <a:ext uri="{FF2B5EF4-FFF2-40B4-BE49-F238E27FC236}">
                  <a16:creationId xmlns:a16="http://schemas.microsoft.com/office/drawing/2014/main" id="{C73C0D46-2A1C-5C0E-7306-2FC8F30AC4F3}"/>
                </a:ext>
              </a:extLst>
            </p:cNvPr>
            <p:cNvSpPr txBox="1">
              <a:spLocks noChangeArrowheads="1"/>
            </p:cNvSpPr>
            <p:nvPr/>
          </p:nvSpPr>
          <p:spPr bwMode="auto">
            <a:xfrm>
              <a:off x="3057" y="3461"/>
              <a:ext cx="1023" cy="40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US" altLang="en-US" b="1">
                  <a:solidFill>
                    <a:schemeClr val="tx2"/>
                  </a:solidFill>
                  <a:latin typeface="Arial Narrow" panose="020B0604020202020204" pitchFamily="34" charset="0"/>
                  <a:ea typeface="MS PGothic" panose="020B0600070205080204" pitchFamily="34" charset="-128"/>
                </a:rPr>
                <a:t>Drug addiction</a:t>
              </a:r>
              <a:br>
                <a:rPr lang="en-US" altLang="en-US" b="1">
                  <a:solidFill>
                    <a:schemeClr val="tx2"/>
                  </a:solidFill>
                  <a:latin typeface="Arial Narrow" panose="020B0604020202020204" pitchFamily="34" charset="0"/>
                  <a:ea typeface="MS PGothic" panose="020B0600070205080204" pitchFamily="34" charset="-128"/>
                </a:rPr>
              </a:br>
              <a:r>
                <a:rPr lang="en-US" altLang="en-US" b="1">
                  <a:solidFill>
                    <a:schemeClr val="tx2"/>
                  </a:solidFill>
                  <a:latin typeface="Arial Narrow" panose="020B0604020202020204" pitchFamily="34" charset="0"/>
                  <a:ea typeface="MS PGothic" panose="020B0600070205080204" pitchFamily="34" charset="-128"/>
                </a:rPr>
                <a:t>Alcoholism, etc.</a:t>
              </a:r>
            </a:p>
          </p:txBody>
        </p:sp>
      </p:grpSp>
    </p:spTree>
    <p:extLst>
      <p:ext uri="{BB962C8B-B14F-4D97-AF65-F5344CB8AC3E}">
        <p14:creationId xmlns:p14="http://schemas.microsoft.com/office/powerpoint/2010/main" val="278111068"/>
      </p:ext>
    </p:extLst>
  </p:cSld>
  <p:clrMapOvr>
    <a:masterClrMapping/>
  </p:clrMapOvr>
  <p:transition>
    <p:split orient="vert"/>
    <p:sndAc>
      <p:stSnd>
        <p:snd r:embed="rId3" name="CAMERA.WAV"/>
      </p:stSnd>
    </p:sndAc>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23C8C-20EB-FC43-728B-0FE8D6E77F5C}"/>
              </a:ext>
            </a:extLst>
          </p:cNvPr>
          <p:cNvSpPr>
            <a:spLocks noGrp="1"/>
          </p:cNvSpPr>
          <p:nvPr>
            <p:ph type="title"/>
          </p:nvPr>
        </p:nvSpPr>
        <p:spPr>
          <a:xfrm>
            <a:off x="457200" y="762000"/>
            <a:ext cx="8229600" cy="551688"/>
          </a:xfrm>
        </p:spPr>
        <p:txBody>
          <a:bodyPr>
            <a:normAutofit/>
          </a:bodyPr>
          <a:lstStyle/>
          <a:p>
            <a:pPr algn="ctr"/>
            <a:r>
              <a:rPr lang="en-US" sz="3200" dirty="0"/>
              <a:t>Altruism</a:t>
            </a:r>
          </a:p>
        </p:txBody>
      </p:sp>
      <p:sp>
        <p:nvSpPr>
          <p:cNvPr id="3" name="Content Placeholder 2">
            <a:extLst>
              <a:ext uri="{FF2B5EF4-FFF2-40B4-BE49-F238E27FC236}">
                <a16:creationId xmlns:a16="http://schemas.microsoft.com/office/drawing/2014/main" id="{FD284FE8-6C69-6867-4DB4-F94B8A3C737D}"/>
              </a:ext>
            </a:extLst>
          </p:cNvPr>
          <p:cNvSpPr>
            <a:spLocks noGrp="1"/>
          </p:cNvSpPr>
          <p:nvPr>
            <p:ph idx="1"/>
          </p:nvPr>
        </p:nvSpPr>
        <p:spPr>
          <a:xfrm>
            <a:off x="152400" y="1371600"/>
            <a:ext cx="8229600" cy="4389120"/>
          </a:xfrm>
        </p:spPr>
        <p:txBody>
          <a:bodyPr>
            <a:normAutofit/>
          </a:bodyPr>
          <a:lstStyle/>
          <a:p>
            <a:pPr marL="0" indent="0">
              <a:spcBef>
                <a:spcPts val="0"/>
              </a:spcBef>
            </a:pPr>
            <a:r>
              <a:rPr lang="en-US" sz="2400" b="1" dirty="0">
                <a:latin typeface="+mj-lt"/>
              </a:rPr>
              <a:t>Altruism </a:t>
            </a:r>
            <a:r>
              <a:rPr lang="en-US" sz="2400" dirty="0">
                <a:latin typeface="+mj-lt"/>
              </a:rPr>
              <a:t>involves the unselfish concern for other people.</a:t>
            </a:r>
          </a:p>
          <a:p>
            <a:pPr marL="365760" lvl="1" indent="0">
              <a:spcBef>
                <a:spcPts val="0"/>
              </a:spcBef>
            </a:pPr>
            <a:r>
              <a:rPr lang="en-US" dirty="0">
                <a:latin typeface="+mj-lt"/>
              </a:rPr>
              <a:t>It involves doing things simply out of a desire to help, not because you feel obligated to out of duty, loyalty, or religious reasons.</a:t>
            </a:r>
          </a:p>
          <a:p>
            <a:pPr marL="365760" lvl="1" indent="0">
              <a:spcBef>
                <a:spcPts val="0"/>
              </a:spcBef>
            </a:pPr>
            <a:r>
              <a:rPr lang="en-US" dirty="0">
                <a:latin typeface="+mj-lt"/>
              </a:rPr>
              <a:t>Everyday life is filled with small acts of altruism, from the person who offers his own seats on a bus to the person who gives money to a beggar or offers a blanket to the shivering person on the street.</a:t>
            </a:r>
          </a:p>
          <a:p>
            <a:pPr marL="365760" lvl="1" indent="0">
              <a:spcBef>
                <a:spcPts val="0"/>
              </a:spcBef>
            </a:pPr>
            <a:r>
              <a:rPr lang="en-US" dirty="0">
                <a:latin typeface="+mj-lt"/>
              </a:rPr>
              <a:t>News stories often focus on grander cases of altruism, such as a man who dives into an icy river to rescue a drowning stranger to a generous donor who gives thousands to charity.</a:t>
            </a:r>
          </a:p>
          <a:p>
            <a:endParaRPr lang="en-US" dirty="0"/>
          </a:p>
        </p:txBody>
      </p:sp>
      <p:pic>
        <p:nvPicPr>
          <p:cNvPr id="8" name="Picture 7" descr="A close-up of hands shaking&#10;&#10;Description automatically generated with medium confidence">
            <a:extLst>
              <a:ext uri="{FF2B5EF4-FFF2-40B4-BE49-F238E27FC236}">
                <a16:creationId xmlns:a16="http://schemas.microsoft.com/office/drawing/2014/main" id="{F25F4D65-9D38-1B07-7A11-208AFDB11715}"/>
              </a:ext>
            </a:extLst>
          </p:cNvPr>
          <p:cNvPicPr>
            <a:picLocks noChangeAspect="1"/>
          </p:cNvPicPr>
          <p:nvPr/>
        </p:nvPicPr>
        <p:blipFill>
          <a:blip r:embed="rId3"/>
          <a:stretch>
            <a:fillRect/>
          </a:stretch>
        </p:blipFill>
        <p:spPr>
          <a:xfrm>
            <a:off x="3616325" y="5551413"/>
            <a:ext cx="1911350" cy="1306587"/>
          </a:xfrm>
          <a:prstGeom prst="rect">
            <a:avLst/>
          </a:prstGeom>
        </p:spPr>
      </p:pic>
      <p:pic>
        <p:nvPicPr>
          <p:cNvPr id="5" name="Picture 4" descr="Logo, company name&#10;&#10;Description automatically generated">
            <a:extLst>
              <a:ext uri="{FF2B5EF4-FFF2-40B4-BE49-F238E27FC236}">
                <a16:creationId xmlns:a16="http://schemas.microsoft.com/office/drawing/2014/main" id="{966BF98D-C3B2-9092-C2ED-1503790E4C59}"/>
              </a:ext>
            </a:extLst>
          </p:cNvPr>
          <p:cNvPicPr>
            <a:picLocks noChangeAspect="1"/>
          </p:cNvPicPr>
          <p:nvPr/>
        </p:nvPicPr>
        <p:blipFill>
          <a:blip r:embed="rId4"/>
          <a:stretch>
            <a:fillRect/>
          </a:stretch>
        </p:blipFill>
        <p:spPr>
          <a:xfrm>
            <a:off x="881" y="6411335"/>
            <a:ext cx="1150062" cy="407886"/>
          </a:xfrm>
          <a:prstGeom prst="rect">
            <a:avLst/>
          </a:prstGeom>
        </p:spPr>
      </p:pic>
    </p:spTree>
    <p:extLst>
      <p:ext uri="{BB962C8B-B14F-4D97-AF65-F5344CB8AC3E}">
        <p14:creationId xmlns:p14="http://schemas.microsoft.com/office/powerpoint/2010/main" val="1260717944"/>
      </p:ext>
    </p:extLst>
  </p:cSld>
  <p:clrMapOvr>
    <a:masterClrMapping/>
  </p:clrMapOvr>
  <p:transition>
    <p:split orient="vert"/>
    <p:sndAc>
      <p:stSnd>
        <p:snd r:embed="rId2" name="CAMERA.WAV"/>
      </p:stSnd>
    </p:sndAc>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85DB04-376A-18AB-F023-E5174BC7E2DC}"/>
              </a:ext>
            </a:extLst>
          </p:cNvPr>
          <p:cNvSpPr>
            <a:spLocks noGrp="1"/>
          </p:cNvSpPr>
          <p:nvPr>
            <p:ph idx="1"/>
          </p:nvPr>
        </p:nvSpPr>
        <p:spPr>
          <a:xfrm>
            <a:off x="457200" y="1447800"/>
            <a:ext cx="8229600" cy="4389120"/>
          </a:xfrm>
        </p:spPr>
        <p:txBody>
          <a:bodyPr>
            <a:normAutofit/>
          </a:bodyPr>
          <a:lstStyle/>
          <a:p>
            <a:pPr lvl="0"/>
            <a:r>
              <a:rPr lang="en-US" sz="2400" dirty="0">
                <a:latin typeface="+mj-lt"/>
              </a:rPr>
              <a:t>Though we may be familiar with altruism, social psychologists are interested in understanding </a:t>
            </a:r>
            <a:r>
              <a:rPr lang="en-US" sz="2400" i="1" dirty="0">
                <a:latin typeface="+mj-lt"/>
              </a:rPr>
              <a:t>why</a:t>
            </a:r>
            <a:r>
              <a:rPr lang="en-US" sz="2400" dirty="0">
                <a:latin typeface="+mj-lt"/>
              </a:rPr>
              <a:t> it occurs.</a:t>
            </a:r>
          </a:p>
          <a:p>
            <a:pPr lvl="1"/>
            <a:r>
              <a:rPr lang="en-US" dirty="0">
                <a:latin typeface="+mj-lt"/>
              </a:rPr>
              <a:t>What inspires these acts of kindness?</a:t>
            </a:r>
          </a:p>
          <a:p>
            <a:pPr lvl="1"/>
            <a:r>
              <a:rPr lang="en-US" dirty="0">
                <a:latin typeface="+mj-lt"/>
              </a:rPr>
              <a:t>What motivates people to develop altruism? </a:t>
            </a:r>
          </a:p>
          <a:p>
            <a:pPr lvl="1"/>
            <a:r>
              <a:rPr lang="en-US" dirty="0">
                <a:latin typeface="+mj-lt"/>
              </a:rPr>
              <a:t>Social psychologists refer to this as </a:t>
            </a:r>
            <a:r>
              <a:rPr lang="en-US" u="sng" dirty="0">
                <a:latin typeface="+mj-lt"/>
              </a:rPr>
              <a:t>prosocial behavior</a:t>
            </a:r>
            <a:r>
              <a:rPr lang="en-US" dirty="0">
                <a:latin typeface="+mj-lt"/>
              </a:rPr>
              <a:t>.</a:t>
            </a:r>
          </a:p>
        </p:txBody>
      </p:sp>
      <p:pic>
        <p:nvPicPr>
          <p:cNvPr id="8" name="Picture 7" descr="A picture containing text, sign&#10;&#10;Description automatically generated">
            <a:extLst>
              <a:ext uri="{FF2B5EF4-FFF2-40B4-BE49-F238E27FC236}">
                <a16:creationId xmlns:a16="http://schemas.microsoft.com/office/drawing/2014/main" id="{ED3A62AD-50FD-55D4-B6C5-95EF7344145C}"/>
              </a:ext>
            </a:extLst>
          </p:cNvPr>
          <p:cNvPicPr>
            <a:picLocks noChangeAspect="1"/>
          </p:cNvPicPr>
          <p:nvPr/>
        </p:nvPicPr>
        <p:blipFill>
          <a:blip r:embed="rId3"/>
          <a:stretch>
            <a:fillRect/>
          </a:stretch>
        </p:blipFill>
        <p:spPr>
          <a:xfrm>
            <a:off x="2133600" y="3886200"/>
            <a:ext cx="4876800" cy="2743200"/>
          </a:xfrm>
          <a:prstGeom prst="rect">
            <a:avLst/>
          </a:prstGeom>
        </p:spPr>
      </p:pic>
      <p:sp>
        <p:nvSpPr>
          <p:cNvPr id="9" name="Title 1">
            <a:extLst>
              <a:ext uri="{FF2B5EF4-FFF2-40B4-BE49-F238E27FC236}">
                <a16:creationId xmlns:a16="http://schemas.microsoft.com/office/drawing/2014/main" id="{44723C8C-20EB-FC43-728B-0FE8D6E77F5C}"/>
              </a:ext>
            </a:extLst>
          </p:cNvPr>
          <p:cNvSpPr>
            <a:spLocks noGrp="1"/>
          </p:cNvSpPr>
          <p:nvPr>
            <p:ph type="title"/>
          </p:nvPr>
        </p:nvSpPr>
        <p:spPr>
          <a:xfrm>
            <a:off x="457200" y="762000"/>
            <a:ext cx="8229600" cy="551688"/>
          </a:xfrm>
        </p:spPr>
        <p:txBody>
          <a:bodyPr>
            <a:normAutofit/>
          </a:bodyPr>
          <a:lstStyle/>
          <a:p>
            <a:pPr algn="ctr"/>
            <a:r>
              <a:rPr lang="en-US" sz="3200" dirty="0"/>
              <a:t>Altruism</a:t>
            </a:r>
          </a:p>
        </p:txBody>
      </p:sp>
      <p:pic>
        <p:nvPicPr>
          <p:cNvPr id="4" name="Picture 3" descr="Logo, company name&#10;&#10;Description automatically generated">
            <a:extLst>
              <a:ext uri="{FF2B5EF4-FFF2-40B4-BE49-F238E27FC236}">
                <a16:creationId xmlns:a16="http://schemas.microsoft.com/office/drawing/2014/main" id="{0076C215-70B9-9ED3-622E-9E5E04580A69}"/>
              </a:ext>
            </a:extLst>
          </p:cNvPr>
          <p:cNvPicPr>
            <a:picLocks noChangeAspect="1"/>
          </p:cNvPicPr>
          <p:nvPr/>
        </p:nvPicPr>
        <p:blipFill>
          <a:blip r:embed="rId4"/>
          <a:stretch>
            <a:fillRect/>
          </a:stretch>
        </p:blipFill>
        <p:spPr>
          <a:xfrm>
            <a:off x="881" y="6411335"/>
            <a:ext cx="1150062" cy="407886"/>
          </a:xfrm>
          <a:prstGeom prst="rect">
            <a:avLst/>
          </a:prstGeom>
        </p:spPr>
      </p:pic>
    </p:spTree>
    <p:extLst>
      <p:ext uri="{BB962C8B-B14F-4D97-AF65-F5344CB8AC3E}">
        <p14:creationId xmlns:p14="http://schemas.microsoft.com/office/powerpoint/2010/main" val="1884701270"/>
      </p:ext>
    </p:extLst>
  </p:cSld>
  <p:clrMapOvr>
    <a:masterClrMapping/>
  </p:clrMapOvr>
  <p:transition>
    <p:split orient="vert"/>
    <p:sndAc>
      <p:stSnd>
        <p:snd r:embed="rId2" name="CAMERA.WAV"/>
      </p:stSnd>
    </p:sndAc>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41AB3E4-4E55-6A08-8F7D-E582CF0DB055}"/>
              </a:ext>
            </a:extLst>
          </p:cNvPr>
          <p:cNvSpPr>
            <a:spLocks noGrp="1" noChangeArrowheads="1"/>
          </p:cNvSpPr>
          <p:nvPr>
            <p:ph type="title"/>
          </p:nvPr>
        </p:nvSpPr>
        <p:spPr>
          <a:xfrm>
            <a:off x="3177381" y="609600"/>
            <a:ext cx="2789237" cy="1143000"/>
          </a:xfrm>
        </p:spPr>
        <p:txBody>
          <a:bodyPr>
            <a:normAutofit/>
          </a:bodyPr>
          <a:lstStyle/>
          <a:p>
            <a:pPr algn="ctr" eaLnBrk="1" hangingPunct="1"/>
            <a:r>
              <a:rPr lang="en-US" altLang="en-US" sz="6000" dirty="0"/>
              <a:t>Egoism</a:t>
            </a:r>
          </a:p>
        </p:txBody>
      </p:sp>
      <p:pic>
        <p:nvPicPr>
          <p:cNvPr id="11270" name="Picture 6">
            <a:extLst>
              <a:ext uri="{FF2B5EF4-FFF2-40B4-BE49-F238E27FC236}">
                <a16:creationId xmlns:a16="http://schemas.microsoft.com/office/drawing/2014/main" id="{84F1F49D-4D31-4C7D-B661-03B75402CC2D}"/>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tretch>
            <a:fillRect/>
          </a:stretch>
        </p:blipFill>
        <p:spPr>
          <a:xfrm>
            <a:off x="5948083" y="2069552"/>
            <a:ext cx="2864430" cy="4547695"/>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16388" name="Rectangle 3">
            <a:extLst>
              <a:ext uri="{FF2B5EF4-FFF2-40B4-BE49-F238E27FC236}">
                <a16:creationId xmlns:a16="http://schemas.microsoft.com/office/drawing/2014/main" id="{A876AEE8-5608-09E7-A9D4-63288AB6669E}"/>
              </a:ext>
            </a:extLst>
          </p:cNvPr>
          <p:cNvSpPr>
            <a:spLocks noGrp="1" noChangeArrowheads="1"/>
          </p:cNvSpPr>
          <p:nvPr>
            <p:ph type="body" sz="half" idx="2"/>
          </p:nvPr>
        </p:nvSpPr>
        <p:spPr>
          <a:xfrm>
            <a:off x="152400" y="1981200"/>
            <a:ext cx="3810000" cy="4724400"/>
          </a:xfrm>
        </p:spPr>
        <p:txBody>
          <a:bodyPr/>
          <a:lstStyle/>
          <a:p>
            <a:pPr eaLnBrk="1" hangingPunct="1"/>
            <a:r>
              <a:rPr lang="en-US" altLang="en-US" sz="2400" dirty="0">
                <a:latin typeface="+mj-lt"/>
              </a:rPr>
              <a:t>Selfishness is extolled as a virtue</a:t>
            </a:r>
          </a:p>
          <a:p>
            <a:pPr lvl="1" eaLnBrk="1" hangingPunct="1"/>
            <a:r>
              <a:rPr lang="en-US" altLang="en-US" dirty="0">
                <a:latin typeface="+mj-lt"/>
              </a:rPr>
              <a:t>Ayn Rand, </a:t>
            </a:r>
            <a:r>
              <a:rPr lang="en-US" altLang="en-US" i="1" dirty="0">
                <a:latin typeface="+mj-lt"/>
              </a:rPr>
              <a:t>The Virtue of Selfishness</a:t>
            </a:r>
          </a:p>
          <a:p>
            <a:pPr lvl="1" eaLnBrk="1" hangingPunct="1"/>
            <a:endParaRPr lang="en-US" altLang="en-US" sz="2000" dirty="0"/>
          </a:p>
        </p:txBody>
      </p:sp>
      <p:pic>
        <p:nvPicPr>
          <p:cNvPr id="3" name="Picture 3" descr="Logo, company name&#10;&#10;Description automatically generated">
            <a:extLst>
              <a:ext uri="{FF2B5EF4-FFF2-40B4-BE49-F238E27FC236}">
                <a16:creationId xmlns:a16="http://schemas.microsoft.com/office/drawing/2014/main" id="{A9FBA9CF-92A4-9FA6-1A1E-3BB749F96D89}"/>
              </a:ext>
            </a:extLst>
          </p:cNvPr>
          <p:cNvPicPr>
            <a:picLocks noChangeAspect="1"/>
          </p:cNvPicPr>
          <p:nvPr/>
        </p:nvPicPr>
        <p:blipFill>
          <a:blip r:embed="rId4"/>
          <a:stretch>
            <a:fillRect/>
          </a:stretch>
        </p:blipFill>
        <p:spPr>
          <a:xfrm>
            <a:off x="881" y="6411335"/>
            <a:ext cx="1150062" cy="407886"/>
          </a:xfrm>
          <a:prstGeom prst="rect">
            <a:avLst/>
          </a:prstGeom>
        </p:spPr>
      </p:pic>
    </p:spTree>
    <p:extLst>
      <p:ext uri="{BB962C8B-B14F-4D97-AF65-F5344CB8AC3E}">
        <p14:creationId xmlns:p14="http://schemas.microsoft.com/office/powerpoint/2010/main" val="23871426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42717-3B71-0886-A46C-CFACB0D35C45}"/>
              </a:ext>
            </a:extLst>
          </p:cNvPr>
          <p:cNvSpPr>
            <a:spLocks noGrp="1"/>
          </p:cNvSpPr>
          <p:nvPr>
            <p:ph type="title"/>
          </p:nvPr>
        </p:nvSpPr>
        <p:spPr>
          <a:xfrm>
            <a:off x="457200" y="838200"/>
            <a:ext cx="8229600" cy="551688"/>
          </a:xfrm>
        </p:spPr>
        <p:txBody>
          <a:bodyPr>
            <a:normAutofit/>
          </a:bodyPr>
          <a:lstStyle/>
          <a:p>
            <a:pPr algn="ctr"/>
            <a:r>
              <a:rPr lang="en-US" sz="3200" dirty="0"/>
              <a:t>Why do we help?</a:t>
            </a:r>
          </a:p>
        </p:txBody>
      </p:sp>
      <p:sp>
        <p:nvSpPr>
          <p:cNvPr id="3" name="Content Placeholder 2">
            <a:extLst>
              <a:ext uri="{FF2B5EF4-FFF2-40B4-BE49-F238E27FC236}">
                <a16:creationId xmlns:a16="http://schemas.microsoft.com/office/drawing/2014/main" id="{0FD629EC-C277-9479-24BD-6A958399171D}"/>
              </a:ext>
            </a:extLst>
          </p:cNvPr>
          <p:cNvSpPr>
            <a:spLocks noGrp="1"/>
          </p:cNvSpPr>
          <p:nvPr>
            <p:ph idx="1"/>
          </p:nvPr>
        </p:nvSpPr>
        <p:spPr>
          <a:xfrm>
            <a:off x="76200" y="1468120"/>
            <a:ext cx="8915400" cy="4389120"/>
          </a:xfrm>
        </p:spPr>
        <p:txBody>
          <a:bodyPr>
            <a:normAutofit/>
          </a:bodyPr>
          <a:lstStyle/>
          <a:p>
            <a:pPr lvl="0"/>
            <a:r>
              <a:rPr lang="en-US" sz="2400" dirty="0">
                <a:latin typeface="+mj-lt"/>
              </a:rPr>
              <a:t>Prosocial behavior refers to any action that benefits other people, no matter what the motive or how the giver benefits from the action.</a:t>
            </a:r>
          </a:p>
          <a:p>
            <a:pPr lvl="0"/>
            <a:r>
              <a:rPr lang="en-US" sz="2400" dirty="0">
                <a:latin typeface="+mj-lt"/>
              </a:rPr>
              <a:t>However, pure altruism involves true selflessness.</a:t>
            </a:r>
          </a:p>
          <a:p>
            <a:pPr lvl="0"/>
            <a:r>
              <a:rPr lang="en-US" sz="2400" dirty="0">
                <a:latin typeface="+mj-lt"/>
              </a:rPr>
              <a:t>While all altruistic acts are prosocial, not all prosocial behaviors are completely altruistic.</a:t>
            </a:r>
          </a:p>
          <a:p>
            <a:pPr lvl="0"/>
            <a:r>
              <a:rPr lang="en-US" sz="2400" dirty="0">
                <a:latin typeface="+mj-lt"/>
              </a:rPr>
              <a:t>For example, we might help others for a variety of reasons such as guilt, obligation, duty, or even for rewards.</a:t>
            </a:r>
          </a:p>
          <a:p>
            <a:pPr lvl="0"/>
            <a:r>
              <a:rPr lang="en-US" sz="2400" dirty="0">
                <a:latin typeface="+mj-lt"/>
              </a:rPr>
              <a:t>Psychologists have suggested a number of reasons</a:t>
            </a:r>
          </a:p>
        </p:txBody>
      </p:sp>
      <p:pic>
        <p:nvPicPr>
          <p:cNvPr id="8" name="Picture 7" descr="A picture containing text, clipart&#10;&#10;Description automatically generated">
            <a:extLst>
              <a:ext uri="{FF2B5EF4-FFF2-40B4-BE49-F238E27FC236}">
                <a16:creationId xmlns:a16="http://schemas.microsoft.com/office/drawing/2014/main" id="{8CEC38AD-A90B-A70A-9C3E-6EE7F8D83629}"/>
              </a:ext>
            </a:extLst>
          </p:cNvPr>
          <p:cNvPicPr>
            <a:picLocks noChangeAspect="1"/>
          </p:cNvPicPr>
          <p:nvPr/>
        </p:nvPicPr>
        <p:blipFill>
          <a:blip r:embed="rId3"/>
          <a:stretch>
            <a:fillRect/>
          </a:stretch>
        </p:blipFill>
        <p:spPr>
          <a:xfrm>
            <a:off x="6781800" y="4495800"/>
            <a:ext cx="2286000" cy="2286000"/>
          </a:xfrm>
          <a:prstGeom prst="rect">
            <a:avLst/>
          </a:prstGeom>
        </p:spPr>
      </p:pic>
      <p:pic>
        <p:nvPicPr>
          <p:cNvPr id="5" name="Picture 4" descr="Logo, company name&#10;&#10;Description automatically generated">
            <a:extLst>
              <a:ext uri="{FF2B5EF4-FFF2-40B4-BE49-F238E27FC236}">
                <a16:creationId xmlns:a16="http://schemas.microsoft.com/office/drawing/2014/main" id="{705C87B9-56D4-8137-186C-1AB9668E2A3A}"/>
              </a:ext>
            </a:extLst>
          </p:cNvPr>
          <p:cNvPicPr>
            <a:picLocks noChangeAspect="1"/>
          </p:cNvPicPr>
          <p:nvPr/>
        </p:nvPicPr>
        <p:blipFill>
          <a:blip r:embed="rId4"/>
          <a:stretch>
            <a:fillRect/>
          </a:stretch>
        </p:blipFill>
        <p:spPr>
          <a:xfrm>
            <a:off x="881" y="6411335"/>
            <a:ext cx="1150062" cy="407886"/>
          </a:xfrm>
          <a:prstGeom prst="rect">
            <a:avLst/>
          </a:prstGeom>
        </p:spPr>
      </p:pic>
    </p:spTree>
    <p:extLst>
      <p:ext uri="{BB962C8B-B14F-4D97-AF65-F5344CB8AC3E}">
        <p14:creationId xmlns:p14="http://schemas.microsoft.com/office/powerpoint/2010/main" val="184601322"/>
      </p:ext>
    </p:extLst>
  </p:cSld>
  <p:clrMapOvr>
    <a:masterClrMapping/>
  </p:clrMapOvr>
  <p:transition>
    <p:split orient="vert"/>
    <p:sndAc>
      <p:stSnd>
        <p:snd r:embed="rId2" name="CAMERA.WAV"/>
      </p:stSnd>
    </p:sndAc>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B829F-1060-9FB4-A024-BA61A1A8142E}"/>
              </a:ext>
            </a:extLst>
          </p:cNvPr>
          <p:cNvSpPr>
            <a:spLocks noGrp="1"/>
          </p:cNvSpPr>
          <p:nvPr>
            <p:ph type="title"/>
          </p:nvPr>
        </p:nvSpPr>
        <p:spPr>
          <a:xfrm>
            <a:off x="457200" y="990600"/>
            <a:ext cx="8229600" cy="914400"/>
          </a:xfrm>
        </p:spPr>
        <p:txBody>
          <a:bodyPr>
            <a:normAutofit fontScale="90000"/>
          </a:bodyPr>
          <a:lstStyle/>
          <a:p>
            <a:pPr algn="ctr"/>
            <a:r>
              <a:rPr lang="en-US" sz="3600" dirty="0"/>
              <a:t>Biological Reasons:</a:t>
            </a:r>
            <a:br>
              <a:rPr lang="en-US" b="1" dirty="0"/>
            </a:br>
            <a:endParaRPr lang="en-US" dirty="0"/>
          </a:p>
        </p:txBody>
      </p:sp>
      <p:sp>
        <p:nvSpPr>
          <p:cNvPr id="3" name="Content Placeholder 2">
            <a:extLst>
              <a:ext uri="{FF2B5EF4-FFF2-40B4-BE49-F238E27FC236}">
                <a16:creationId xmlns:a16="http://schemas.microsoft.com/office/drawing/2014/main" id="{5762AF65-3FFF-F5BD-9A4D-52EF7A554BA6}"/>
              </a:ext>
            </a:extLst>
          </p:cNvPr>
          <p:cNvSpPr>
            <a:spLocks noGrp="1"/>
          </p:cNvSpPr>
          <p:nvPr>
            <p:ph idx="1"/>
          </p:nvPr>
        </p:nvSpPr>
        <p:spPr>
          <a:xfrm>
            <a:off x="152400" y="1330127"/>
            <a:ext cx="8839200" cy="4411980"/>
          </a:xfrm>
        </p:spPr>
        <p:txBody>
          <a:bodyPr>
            <a:normAutofit/>
          </a:bodyPr>
          <a:lstStyle/>
          <a:p>
            <a:pPr lvl="0"/>
            <a:r>
              <a:rPr lang="en-US" sz="2400" u="sng" dirty="0">
                <a:latin typeface="+mj-lt"/>
              </a:rPr>
              <a:t>Kin selection </a:t>
            </a:r>
            <a:r>
              <a:rPr lang="en-US" sz="2400" dirty="0">
                <a:latin typeface="+mj-lt"/>
              </a:rPr>
              <a:t>- We may be more altruistic towards those we are related to because it increases the odds that our blood relations will survives and transmit their genes to future generations.</a:t>
            </a:r>
          </a:p>
          <a:p>
            <a:pPr lvl="0"/>
            <a:r>
              <a:rPr lang="en-US" sz="2400" dirty="0">
                <a:latin typeface="+mj-lt"/>
              </a:rPr>
              <a:t>Neurological Reasons:</a:t>
            </a:r>
          </a:p>
          <a:p>
            <a:pPr lvl="1"/>
            <a:r>
              <a:rPr lang="en-US" dirty="0">
                <a:latin typeface="+mj-lt"/>
              </a:rPr>
              <a:t>Altruism activates reward centers in the brain.</a:t>
            </a:r>
          </a:p>
          <a:p>
            <a:pPr lvl="1"/>
            <a:r>
              <a:rPr lang="en-US" dirty="0">
                <a:latin typeface="+mj-lt"/>
              </a:rPr>
              <a:t>Neurobiologists have found that when engaged in an altruistic act, the pleasure centers of the brain become active.</a:t>
            </a:r>
          </a:p>
          <a:p>
            <a:endParaRPr lang="en-US" dirty="0"/>
          </a:p>
        </p:txBody>
      </p:sp>
      <p:pic>
        <p:nvPicPr>
          <p:cNvPr id="8" name="Picture 7" descr="A close-up of a fish&#10;&#10;Description automatically generated with low confidence">
            <a:extLst>
              <a:ext uri="{FF2B5EF4-FFF2-40B4-BE49-F238E27FC236}">
                <a16:creationId xmlns:a16="http://schemas.microsoft.com/office/drawing/2014/main" id="{69B461AB-2199-2442-F6A8-D5ADDABECC24}"/>
              </a:ext>
            </a:extLst>
          </p:cNvPr>
          <p:cNvPicPr>
            <a:picLocks noChangeAspect="1"/>
          </p:cNvPicPr>
          <p:nvPr/>
        </p:nvPicPr>
        <p:blipFill>
          <a:blip r:embed="rId3"/>
          <a:stretch>
            <a:fillRect/>
          </a:stretch>
        </p:blipFill>
        <p:spPr>
          <a:xfrm>
            <a:off x="2745432" y="4312920"/>
            <a:ext cx="3653136" cy="2438400"/>
          </a:xfrm>
          <a:prstGeom prst="rect">
            <a:avLst/>
          </a:prstGeom>
        </p:spPr>
      </p:pic>
      <p:pic>
        <p:nvPicPr>
          <p:cNvPr id="5" name="Picture 4" descr="Logo, company name&#10;&#10;Description automatically generated">
            <a:extLst>
              <a:ext uri="{FF2B5EF4-FFF2-40B4-BE49-F238E27FC236}">
                <a16:creationId xmlns:a16="http://schemas.microsoft.com/office/drawing/2014/main" id="{524AE06A-AB7E-9615-1DEB-02E7C13453D2}"/>
              </a:ext>
            </a:extLst>
          </p:cNvPr>
          <p:cNvPicPr>
            <a:picLocks noChangeAspect="1"/>
          </p:cNvPicPr>
          <p:nvPr/>
        </p:nvPicPr>
        <p:blipFill>
          <a:blip r:embed="rId4"/>
          <a:stretch>
            <a:fillRect/>
          </a:stretch>
        </p:blipFill>
        <p:spPr>
          <a:xfrm>
            <a:off x="881" y="6411335"/>
            <a:ext cx="1150062" cy="407886"/>
          </a:xfrm>
          <a:prstGeom prst="rect">
            <a:avLst/>
          </a:prstGeom>
        </p:spPr>
      </p:pic>
    </p:spTree>
    <p:extLst>
      <p:ext uri="{BB962C8B-B14F-4D97-AF65-F5344CB8AC3E}">
        <p14:creationId xmlns:p14="http://schemas.microsoft.com/office/powerpoint/2010/main" val="2465704851"/>
      </p:ext>
    </p:extLst>
  </p:cSld>
  <p:clrMapOvr>
    <a:masterClrMapping/>
  </p:clrMapOvr>
  <p:transition>
    <p:split orient="vert"/>
    <p:sndAc>
      <p:stSnd>
        <p:snd r:embed="rId2" name="CAMERA.WAV"/>
      </p:stSnd>
    </p:sndAc>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EF821-EEAD-F918-A4F0-241F6C19BE2C}"/>
              </a:ext>
            </a:extLst>
          </p:cNvPr>
          <p:cNvSpPr>
            <a:spLocks noGrp="1"/>
          </p:cNvSpPr>
          <p:nvPr>
            <p:ph type="title"/>
          </p:nvPr>
        </p:nvSpPr>
        <p:spPr>
          <a:xfrm>
            <a:off x="457200" y="1066800"/>
            <a:ext cx="8229600" cy="743712"/>
          </a:xfrm>
        </p:spPr>
        <p:txBody>
          <a:bodyPr>
            <a:normAutofit fontScale="90000"/>
          </a:bodyPr>
          <a:lstStyle/>
          <a:p>
            <a:pPr algn="ctr"/>
            <a:r>
              <a:rPr lang="en-US" sz="3600" dirty="0"/>
              <a:t>Social Norms:</a:t>
            </a:r>
            <a:br>
              <a:rPr lang="en-US" dirty="0"/>
            </a:br>
            <a:endParaRPr lang="en-US" dirty="0"/>
          </a:p>
        </p:txBody>
      </p:sp>
      <p:sp>
        <p:nvSpPr>
          <p:cNvPr id="3" name="Content Placeholder 2">
            <a:extLst>
              <a:ext uri="{FF2B5EF4-FFF2-40B4-BE49-F238E27FC236}">
                <a16:creationId xmlns:a16="http://schemas.microsoft.com/office/drawing/2014/main" id="{E4B3CD4F-3AAD-8F24-91AE-F0852DA3DE86}"/>
              </a:ext>
            </a:extLst>
          </p:cNvPr>
          <p:cNvSpPr>
            <a:spLocks noGrp="1"/>
          </p:cNvSpPr>
          <p:nvPr>
            <p:ph idx="1"/>
          </p:nvPr>
        </p:nvSpPr>
        <p:spPr>
          <a:xfrm>
            <a:off x="457200" y="1600200"/>
            <a:ext cx="8229600" cy="4389120"/>
          </a:xfrm>
        </p:spPr>
        <p:txBody>
          <a:bodyPr>
            <a:normAutofit fontScale="92500" lnSpcReduction="20000"/>
          </a:bodyPr>
          <a:lstStyle/>
          <a:p>
            <a:pPr lvl="0"/>
            <a:r>
              <a:rPr lang="en-US" dirty="0">
                <a:latin typeface="+mj-lt"/>
              </a:rPr>
              <a:t>Society's rules, norms, and expectations can also influence whether or not people engage in altruistic behavior.</a:t>
            </a:r>
          </a:p>
          <a:p>
            <a:pPr lvl="0"/>
            <a:endParaRPr lang="en-US" dirty="0">
              <a:latin typeface="+mj-lt"/>
            </a:endParaRPr>
          </a:p>
          <a:p>
            <a:pPr lvl="0"/>
            <a:r>
              <a:rPr lang="en-US" dirty="0">
                <a:latin typeface="+mj-lt"/>
              </a:rPr>
              <a:t>Why should you risk your own life to save a complete stranger?</a:t>
            </a:r>
          </a:p>
          <a:p>
            <a:pPr lvl="0"/>
            <a:endParaRPr lang="en-US" dirty="0">
              <a:latin typeface="+mj-lt"/>
            </a:endParaRPr>
          </a:p>
          <a:p>
            <a:pPr lvl="0"/>
            <a:r>
              <a:rPr lang="en-US" dirty="0">
                <a:latin typeface="+mj-lt"/>
              </a:rPr>
              <a:t>The </a:t>
            </a:r>
            <a:r>
              <a:rPr lang="en-US" b="1" u="sng" dirty="0">
                <a:latin typeface="+mj-lt"/>
              </a:rPr>
              <a:t>norm of reciprocity- </a:t>
            </a:r>
            <a:r>
              <a:rPr lang="en-US" dirty="0">
                <a:latin typeface="+mj-lt"/>
              </a:rPr>
              <a:t>a social expectation in which we feel pressured to help others if they have already done something for us.</a:t>
            </a:r>
          </a:p>
          <a:p>
            <a:endParaRPr lang="en-US" dirty="0">
              <a:latin typeface="+mj-lt"/>
            </a:endParaRPr>
          </a:p>
          <a:p>
            <a:r>
              <a:rPr lang="en-US" dirty="0">
                <a:latin typeface="+mj-lt"/>
              </a:rPr>
              <a:t>For example, if your friend loaned you money a few weeks ago, you will probably feel compelled to reciprocate when he asks for a loan later.</a:t>
            </a:r>
          </a:p>
        </p:txBody>
      </p:sp>
      <p:pic>
        <p:nvPicPr>
          <p:cNvPr id="5" name="Picture 4" descr="Logo, company name&#10;&#10;Description automatically generated">
            <a:extLst>
              <a:ext uri="{FF2B5EF4-FFF2-40B4-BE49-F238E27FC236}">
                <a16:creationId xmlns:a16="http://schemas.microsoft.com/office/drawing/2014/main" id="{3DE72D86-BED0-691C-9B97-383636101A88}"/>
              </a:ext>
            </a:extLst>
          </p:cNvPr>
          <p:cNvPicPr>
            <a:picLocks noChangeAspect="1"/>
          </p:cNvPicPr>
          <p:nvPr/>
        </p:nvPicPr>
        <p:blipFill>
          <a:blip r:embed="rId3"/>
          <a:stretch>
            <a:fillRect/>
          </a:stretch>
        </p:blipFill>
        <p:spPr>
          <a:xfrm>
            <a:off x="881" y="6411335"/>
            <a:ext cx="1150062" cy="407886"/>
          </a:xfrm>
          <a:prstGeom prst="rect">
            <a:avLst/>
          </a:prstGeom>
        </p:spPr>
      </p:pic>
    </p:spTree>
    <p:extLst>
      <p:ext uri="{BB962C8B-B14F-4D97-AF65-F5344CB8AC3E}">
        <p14:creationId xmlns:p14="http://schemas.microsoft.com/office/powerpoint/2010/main" val="906279270"/>
      </p:ext>
    </p:extLst>
  </p:cSld>
  <p:clrMapOvr>
    <a:masterClrMapping/>
  </p:clrMapOvr>
  <p:transition>
    <p:split orient="vert"/>
    <p:sndAc>
      <p:stSnd>
        <p:snd r:embed="rId2" name="CAMERA.WAV"/>
      </p:stSnd>
    </p:sndAc>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F4714-2A9C-B7BD-2477-B54040A31061}"/>
              </a:ext>
            </a:extLst>
          </p:cNvPr>
          <p:cNvSpPr>
            <a:spLocks noGrp="1"/>
          </p:cNvSpPr>
          <p:nvPr>
            <p:ph type="title"/>
          </p:nvPr>
        </p:nvSpPr>
        <p:spPr/>
        <p:txBody>
          <a:bodyPr>
            <a:normAutofit fontScale="90000"/>
          </a:bodyPr>
          <a:lstStyle/>
          <a:p>
            <a:pPr algn="ctr"/>
            <a:r>
              <a:rPr lang="en-US" sz="3600" dirty="0"/>
              <a:t>Cognitive Reasons:</a:t>
            </a:r>
            <a:br>
              <a:rPr lang="en-US" dirty="0"/>
            </a:br>
            <a:endParaRPr lang="en-US" dirty="0"/>
          </a:p>
        </p:txBody>
      </p:sp>
      <p:sp>
        <p:nvSpPr>
          <p:cNvPr id="3" name="Content Placeholder 2">
            <a:extLst>
              <a:ext uri="{FF2B5EF4-FFF2-40B4-BE49-F238E27FC236}">
                <a16:creationId xmlns:a16="http://schemas.microsoft.com/office/drawing/2014/main" id="{31674D81-5A1E-1863-8C43-63B82B327DE9}"/>
              </a:ext>
            </a:extLst>
          </p:cNvPr>
          <p:cNvSpPr>
            <a:spLocks noGrp="1"/>
          </p:cNvSpPr>
          <p:nvPr>
            <p:ph idx="1"/>
          </p:nvPr>
        </p:nvSpPr>
        <p:spPr>
          <a:xfrm>
            <a:off x="342900" y="1371600"/>
            <a:ext cx="8458200" cy="5105400"/>
          </a:xfrm>
        </p:spPr>
        <p:txBody>
          <a:bodyPr>
            <a:normAutofit fontScale="85000" lnSpcReduction="10000"/>
          </a:bodyPr>
          <a:lstStyle/>
          <a:p>
            <a:pPr lvl="0"/>
            <a:r>
              <a:rPr lang="en-US" sz="2800" dirty="0">
                <a:latin typeface="+mj-lt"/>
              </a:rPr>
              <a:t>While the definition of altruism involves doing for others without reward, there may still be cognitive incentives that are not obvious.</a:t>
            </a:r>
          </a:p>
          <a:p>
            <a:pPr lvl="1"/>
            <a:r>
              <a:rPr lang="en-US" sz="2800" dirty="0">
                <a:latin typeface="+mj-lt"/>
              </a:rPr>
              <a:t>For example, we might help others to relieve out own distress or because being kind to others upholds our view of ourselves as kind, empathetic people.</a:t>
            </a:r>
          </a:p>
          <a:p>
            <a:pPr lvl="0"/>
            <a:r>
              <a:rPr lang="en-US" sz="2800" dirty="0">
                <a:latin typeface="+mj-lt"/>
              </a:rPr>
              <a:t>Some of the cognitive explanations:</a:t>
            </a:r>
          </a:p>
          <a:p>
            <a:pPr lvl="1"/>
            <a:r>
              <a:rPr lang="en-US" sz="2800" b="1" dirty="0">
                <a:latin typeface="+mj-lt"/>
              </a:rPr>
              <a:t>Empathy: </a:t>
            </a:r>
            <a:r>
              <a:rPr lang="en-US" sz="2800" dirty="0">
                <a:latin typeface="+mj-lt"/>
              </a:rPr>
              <a:t>Researchers including Batson et al. (1981) suggest that people are more likely to engage in altruistic behavior when they feel empathy for the person who is in distress, a suggestion known as the </a:t>
            </a:r>
            <a:r>
              <a:rPr lang="en-US" sz="2800" i="1" dirty="0">
                <a:latin typeface="+mj-lt"/>
              </a:rPr>
              <a:t>empathy-altruism hypothesis.</a:t>
            </a:r>
            <a:endParaRPr lang="en-US" sz="2800" dirty="0">
              <a:latin typeface="+mj-lt"/>
            </a:endParaRPr>
          </a:p>
          <a:p>
            <a:pPr lvl="1"/>
            <a:r>
              <a:rPr lang="en-US" sz="2800" dirty="0">
                <a:latin typeface="+mj-lt"/>
              </a:rPr>
              <a:t>Batson suggests that both empathy and altruism are innate traits and other researchers have found that children tend to become more altruistic as their sense of empathy develops.</a:t>
            </a:r>
          </a:p>
          <a:p>
            <a:endParaRPr lang="en-US" dirty="0"/>
          </a:p>
        </p:txBody>
      </p:sp>
      <p:pic>
        <p:nvPicPr>
          <p:cNvPr id="5" name="Picture 4" descr="Logo, company name&#10;&#10;Description automatically generated">
            <a:extLst>
              <a:ext uri="{FF2B5EF4-FFF2-40B4-BE49-F238E27FC236}">
                <a16:creationId xmlns:a16="http://schemas.microsoft.com/office/drawing/2014/main" id="{3C95C6D1-FA28-A21A-4443-9D20C9438FCB}"/>
              </a:ext>
            </a:extLst>
          </p:cNvPr>
          <p:cNvPicPr>
            <a:picLocks noChangeAspect="1"/>
          </p:cNvPicPr>
          <p:nvPr/>
        </p:nvPicPr>
        <p:blipFill>
          <a:blip r:embed="rId3"/>
          <a:stretch>
            <a:fillRect/>
          </a:stretch>
        </p:blipFill>
        <p:spPr>
          <a:xfrm>
            <a:off x="881" y="6411335"/>
            <a:ext cx="1150062" cy="407886"/>
          </a:xfrm>
          <a:prstGeom prst="rect">
            <a:avLst/>
          </a:prstGeom>
        </p:spPr>
      </p:pic>
    </p:spTree>
    <p:extLst>
      <p:ext uri="{BB962C8B-B14F-4D97-AF65-F5344CB8AC3E}">
        <p14:creationId xmlns:p14="http://schemas.microsoft.com/office/powerpoint/2010/main" val="2489176404"/>
      </p:ext>
    </p:extLst>
  </p:cSld>
  <p:clrMapOvr>
    <a:masterClrMapping/>
  </p:clrMapOvr>
  <p:transition>
    <p:split orient="vert"/>
    <p:sndAc>
      <p:stSnd>
        <p:snd r:embed="rId2" name="CAMERA.WAV"/>
      </p:stSnd>
    </p:sndAc>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6DC71-82BE-3408-3CC5-0C249008C354}"/>
              </a:ext>
            </a:extLst>
          </p:cNvPr>
          <p:cNvSpPr>
            <a:spLocks noGrp="1"/>
          </p:cNvSpPr>
          <p:nvPr>
            <p:ph type="title"/>
          </p:nvPr>
        </p:nvSpPr>
        <p:spPr>
          <a:xfrm>
            <a:off x="457200" y="228600"/>
            <a:ext cx="8229600" cy="1143000"/>
          </a:xfrm>
        </p:spPr>
        <p:txBody>
          <a:bodyPr>
            <a:normAutofit/>
          </a:bodyPr>
          <a:lstStyle/>
          <a:p>
            <a:pPr algn="ctr"/>
            <a:r>
              <a:rPr lang="en-US" sz="3200" dirty="0"/>
              <a:t>Helping Relieves Negative Feelings: </a:t>
            </a:r>
          </a:p>
        </p:txBody>
      </p:sp>
      <p:sp>
        <p:nvSpPr>
          <p:cNvPr id="3" name="Content Placeholder 2">
            <a:extLst>
              <a:ext uri="{FF2B5EF4-FFF2-40B4-BE49-F238E27FC236}">
                <a16:creationId xmlns:a16="http://schemas.microsoft.com/office/drawing/2014/main" id="{BA1A4845-E4E7-FC12-E2B3-CBB21D16A111}"/>
              </a:ext>
            </a:extLst>
          </p:cNvPr>
          <p:cNvSpPr>
            <a:spLocks noGrp="1"/>
          </p:cNvSpPr>
          <p:nvPr>
            <p:ph idx="1"/>
          </p:nvPr>
        </p:nvSpPr>
        <p:spPr>
          <a:xfrm>
            <a:off x="228600" y="1447800"/>
            <a:ext cx="8686800" cy="4495800"/>
          </a:xfrm>
        </p:spPr>
        <p:txBody>
          <a:bodyPr>
            <a:normAutofit/>
          </a:bodyPr>
          <a:lstStyle/>
          <a:p>
            <a:pPr lvl="0"/>
            <a:r>
              <a:rPr lang="en-US" sz="2400" dirty="0">
                <a:latin typeface="+mj-lt"/>
              </a:rPr>
              <a:t>Other experts have proposed that altruistic acts help relieve the negative feelings created by observing someone else in distress, an idea referred to as the </a:t>
            </a:r>
            <a:r>
              <a:rPr lang="en-US" sz="2400" i="1" dirty="0">
                <a:latin typeface="+mj-lt"/>
              </a:rPr>
              <a:t>negative-state relief model.</a:t>
            </a:r>
            <a:endParaRPr lang="en-US" sz="2400" dirty="0">
              <a:latin typeface="+mj-lt"/>
            </a:endParaRPr>
          </a:p>
          <a:p>
            <a:pPr lvl="0"/>
            <a:r>
              <a:rPr lang="en-US" sz="2400" dirty="0">
                <a:latin typeface="+mj-lt"/>
              </a:rPr>
              <a:t>Essentially, seeing another person in trouble causes us to feel upset, distressed, or uncomfortable, so helping the person in trouble helps reduce our own distress</a:t>
            </a:r>
          </a:p>
          <a:p>
            <a:endParaRPr lang="en-US" sz="2400" dirty="0">
              <a:latin typeface="+mj-lt"/>
            </a:endParaRPr>
          </a:p>
        </p:txBody>
      </p:sp>
      <p:pic>
        <p:nvPicPr>
          <p:cNvPr id="7" name="Picture 6" descr="A picture containing bubble, light, dark&#10;&#10;Description automatically generated">
            <a:extLst>
              <a:ext uri="{FF2B5EF4-FFF2-40B4-BE49-F238E27FC236}">
                <a16:creationId xmlns:a16="http://schemas.microsoft.com/office/drawing/2014/main" id="{99F8F2D1-FA24-5CF7-FBB4-40B4AB2154DF}"/>
              </a:ext>
            </a:extLst>
          </p:cNvPr>
          <p:cNvPicPr>
            <a:picLocks noChangeAspect="1"/>
          </p:cNvPicPr>
          <p:nvPr/>
        </p:nvPicPr>
        <p:blipFill>
          <a:blip r:embed="rId3"/>
          <a:stretch>
            <a:fillRect/>
          </a:stretch>
        </p:blipFill>
        <p:spPr>
          <a:xfrm>
            <a:off x="2455333" y="3886200"/>
            <a:ext cx="4233334" cy="2819400"/>
          </a:xfrm>
          <a:prstGeom prst="rect">
            <a:avLst/>
          </a:prstGeom>
        </p:spPr>
      </p:pic>
      <p:pic>
        <p:nvPicPr>
          <p:cNvPr id="5" name="Picture 4" descr="Logo, company name&#10;&#10;Description automatically generated">
            <a:extLst>
              <a:ext uri="{FF2B5EF4-FFF2-40B4-BE49-F238E27FC236}">
                <a16:creationId xmlns:a16="http://schemas.microsoft.com/office/drawing/2014/main" id="{C1710567-684D-7204-2474-34B6F9019C31}"/>
              </a:ext>
            </a:extLst>
          </p:cNvPr>
          <p:cNvPicPr>
            <a:picLocks noChangeAspect="1"/>
          </p:cNvPicPr>
          <p:nvPr/>
        </p:nvPicPr>
        <p:blipFill>
          <a:blip r:embed="rId4"/>
          <a:stretch>
            <a:fillRect/>
          </a:stretch>
        </p:blipFill>
        <p:spPr>
          <a:xfrm>
            <a:off x="881" y="6411335"/>
            <a:ext cx="1150062" cy="407886"/>
          </a:xfrm>
          <a:prstGeom prst="rect">
            <a:avLst/>
          </a:prstGeom>
        </p:spPr>
      </p:pic>
    </p:spTree>
    <p:extLst>
      <p:ext uri="{BB962C8B-B14F-4D97-AF65-F5344CB8AC3E}">
        <p14:creationId xmlns:p14="http://schemas.microsoft.com/office/powerpoint/2010/main" val="120715003"/>
      </p:ext>
    </p:extLst>
  </p:cSld>
  <p:clrMapOvr>
    <a:masterClrMapping/>
  </p:clrMapOvr>
  <p:transition>
    <p:split orient="vert"/>
    <p:sndAc>
      <p:stSnd>
        <p:snd r:embed="rId2" name="CAMERA.WAV"/>
      </p:stSnd>
    </p:sndAc>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34618-E8FC-CAD5-5E86-CBE4D475DE92}"/>
              </a:ext>
            </a:extLst>
          </p:cNvPr>
          <p:cNvSpPr>
            <a:spLocks noGrp="1"/>
          </p:cNvSpPr>
          <p:nvPr>
            <p:ph type="title"/>
          </p:nvPr>
        </p:nvSpPr>
        <p:spPr>
          <a:xfrm>
            <a:off x="457200" y="457200"/>
            <a:ext cx="8229600" cy="788590"/>
          </a:xfrm>
        </p:spPr>
        <p:txBody>
          <a:bodyPr>
            <a:normAutofit/>
          </a:bodyPr>
          <a:lstStyle/>
          <a:p>
            <a:pPr algn="ctr"/>
            <a:r>
              <a:rPr lang="en-US" sz="3200" dirty="0"/>
              <a:t>Comparison</a:t>
            </a:r>
          </a:p>
        </p:txBody>
      </p:sp>
      <p:sp>
        <p:nvSpPr>
          <p:cNvPr id="3" name="Content Placeholder 2">
            <a:extLst>
              <a:ext uri="{FF2B5EF4-FFF2-40B4-BE49-F238E27FC236}">
                <a16:creationId xmlns:a16="http://schemas.microsoft.com/office/drawing/2014/main" id="{3774AAB9-0593-D44B-8886-4EBCF44304E6}"/>
              </a:ext>
            </a:extLst>
          </p:cNvPr>
          <p:cNvSpPr>
            <a:spLocks noGrp="1"/>
          </p:cNvSpPr>
          <p:nvPr>
            <p:ph idx="1"/>
          </p:nvPr>
        </p:nvSpPr>
        <p:spPr/>
        <p:txBody>
          <a:bodyPr>
            <a:normAutofit fontScale="92500" lnSpcReduction="10000"/>
          </a:bodyPr>
          <a:lstStyle/>
          <a:p>
            <a:pPr marL="0" lvl="0" indent="0">
              <a:buNone/>
            </a:pPr>
            <a:r>
              <a:rPr lang="en-US" b="1" dirty="0">
                <a:latin typeface="+mj-lt"/>
              </a:rPr>
              <a:t>Comparing the Theories</a:t>
            </a:r>
          </a:p>
          <a:p>
            <a:pPr lvl="0"/>
            <a:r>
              <a:rPr lang="en-US" dirty="0">
                <a:latin typeface="+mj-lt"/>
              </a:rPr>
              <a:t>The underlying reasons behind altruism as well as the question of whether there is truly such a thing as "pure" altruism are two issues hotly contested by social psychologists.</a:t>
            </a:r>
          </a:p>
          <a:p>
            <a:pPr lvl="0"/>
            <a:r>
              <a:rPr lang="en-US" dirty="0">
                <a:latin typeface="+mj-lt"/>
              </a:rPr>
              <a:t>Do we ever engage in helpful actions for truly altruistic reasons, or are there hidden benefits to the self that guide our altruistic behaviors?</a:t>
            </a:r>
          </a:p>
          <a:p>
            <a:pPr lvl="0"/>
            <a:r>
              <a:rPr lang="en-US" dirty="0">
                <a:latin typeface="+mj-lt"/>
              </a:rPr>
              <a:t>Batson suggests that while people do often behave altruistically for selfish reasons, he believes that true altruism is possible.</a:t>
            </a:r>
          </a:p>
          <a:p>
            <a:pPr lvl="0"/>
            <a:r>
              <a:rPr lang="en-US" dirty="0">
                <a:latin typeface="+mj-lt"/>
              </a:rPr>
              <a:t>Cialdini and others have instead suggested that </a:t>
            </a:r>
            <a:r>
              <a:rPr lang="en-US" u="sng" dirty="0">
                <a:latin typeface="+mj-lt"/>
              </a:rPr>
              <a:t>empathy </a:t>
            </a:r>
            <a:r>
              <a:rPr lang="en-US" dirty="0">
                <a:latin typeface="+mj-lt"/>
              </a:rPr>
              <a:t>for others is often guided by a desire to help one's self.</a:t>
            </a:r>
          </a:p>
          <a:p>
            <a:endParaRPr lang="en-US" dirty="0"/>
          </a:p>
        </p:txBody>
      </p:sp>
      <p:pic>
        <p:nvPicPr>
          <p:cNvPr id="8" name="Picture 7" descr="A picture containing scale, device, lamp&#10;&#10;Description automatically generated">
            <a:extLst>
              <a:ext uri="{FF2B5EF4-FFF2-40B4-BE49-F238E27FC236}">
                <a16:creationId xmlns:a16="http://schemas.microsoft.com/office/drawing/2014/main" id="{EA6E9EE4-4C91-BAA5-0D7A-F3E23EB58A33}"/>
              </a:ext>
            </a:extLst>
          </p:cNvPr>
          <p:cNvPicPr>
            <a:picLocks noChangeAspect="1"/>
          </p:cNvPicPr>
          <p:nvPr/>
        </p:nvPicPr>
        <p:blipFill>
          <a:blip r:embed="rId3"/>
          <a:stretch>
            <a:fillRect/>
          </a:stretch>
        </p:blipFill>
        <p:spPr>
          <a:xfrm>
            <a:off x="6096000" y="228600"/>
            <a:ext cx="2034381" cy="2034381"/>
          </a:xfrm>
          <a:prstGeom prst="rect">
            <a:avLst/>
          </a:prstGeom>
        </p:spPr>
      </p:pic>
      <p:pic>
        <p:nvPicPr>
          <p:cNvPr id="5" name="Picture 4" descr="Logo, company name&#10;&#10;Description automatically generated">
            <a:extLst>
              <a:ext uri="{FF2B5EF4-FFF2-40B4-BE49-F238E27FC236}">
                <a16:creationId xmlns:a16="http://schemas.microsoft.com/office/drawing/2014/main" id="{DC4929E7-7908-9C24-D124-65679DBE6059}"/>
              </a:ext>
            </a:extLst>
          </p:cNvPr>
          <p:cNvPicPr>
            <a:picLocks noChangeAspect="1"/>
          </p:cNvPicPr>
          <p:nvPr/>
        </p:nvPicPr>
        <p:blipFill>
          <a:blip r:embed="rId4"/>
          <a:stretch>
            <a:fillRect/>
          </a:stretch>
        </p:blipFill>
        <p:spPr>
          <a:xfrm>
            <a:off x="881" y="6411335"/>
            <a:ext cx="1150062" cy="407886"/>
          </a:xfrm>
          <a:prstGeom prst="rect">
            <a:avLst/>
          </a:prstGeom>
        </p:spPr>
      </p:pic>
    </p:spTree>
    <p:extLst>
      <p:ext uri="{BB962C8B-B14F-4D97-AF65-F5344CB8AC3E}">
        <p14:creationId xmlns:p14="http://schemas.microsoft.com/office/powerpoint/2010/main" val="1673738879"/>
      </p:ext>
    </p:extLst>
  </p:cSld>
  <p:clrMapOvr>
    <a:masterClrMapping/>
  </p:clrMapOvr>
  <p:transition>
    <p:split orient="vert"/>
    <p:sndAc>
      <p:stSnd>
        <p:snd r:embed="rId2" name="CAMERA.WAV"/>
      </p:stSnd>
    </p:sndAc>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CB0AAA-4F23-01FA-F8B3-68B19A99CE65}"/>
              </a:ext>
            </a:extLst>
          </p:cNvPr>
          <p:cNvSpPr>
            <a:spLocks noGrp="1"/>
          </p:cNvSpPr>
          <p:nvPr>
            <p:ph idx="1"/>
          </p:nvPr>
        </p:nvSpPr>
        <p:spPr>
          <a:xfrm>
            <a:off x="228600" y="838200"/>
            <a:ext cx="8839200" cy="4389120"/>
          </a:xfrm>
        </p:spPr>
        <p:txBody>
          <a:bodyPr>
            <a:normAutofit fontScale="92500"/>
          </a:bodyPr>
          <a:lstStyle/>
          <a:p>
            <a:pPr lvl="0"/>
            <a:r>
              <a:rPr lang="en-US" dirty="0">
                <a:latin typeface="+mj-lt"/>
              </a:rPr>
              <a:t>In her text </a:t>
            </a:r>
            <a:r>
              <a:rPr lang="en-US" i="1" dirty="0">
                <a:latin typeface="+mj-lt"/>
              </a:rPr>
              <a:t>Social Psychology,</a:t>
            </a:r>
            <a:r>
              <a:rPr lang="en-US" dirty="0">
                <a:latin typeface="+mj-lt"/>
              </a:rPr>
              <a:t> author Catherine A. Sanderson notes:</a:t>
            </a:r>
          </a:p>
          <a:p>
            <a:pPr lvl="0"/>
            <a:r>
              <a:rPr lang="en-US" dirty="0">
                <a:latin typeface="+mj-lt"/>
              </a:rPr>
              <a:t>"Although these models may seem to contradict one another, they do agree that at times people engage in helping for egoistic reasons. The main difference between these models is that the empathy-altruism model describes the self-benefits of helping as unintended consequences, yet the negative-state relief hypothesis describes these benefits as the primary motivation for helping. What are the benefits to the self? They can be grouped into three categories: reduction of aversive arousal, fear of punishment for not helping, and </a:t>
            </a:r>
            <a:r>
              <a:rPr lang="en-US" u="sng" dirty="0">
                <a:latin typeface="+mj-lt"/>
              </a:rPr>
              <a:t>desire for reward."</a:t>
            </a:r>
            <a:endParaRPr lang="en-US" dirty="0">
              <a:latin typeface="+mj-lt"/>
            </a:endParaRPr>
          </a:p>
          <a:p>
            <a:endParaRPr lang="en-US" dirty="0"/>
          </a:p>
        </p:txBody>
      </p:sp>
      <p:pic>
        <p:nvPicPr>
          <p:cNvPr id="8" name="Picture 7" descr="A picture containing person, posing&#10;&#10;Description automatically generated">
            <a:extLst>
              <a:ext uri="{FF2B5EF4-FFF2-40B4-BE49-F238E27FC236}">
                <a16:creationId xmlns:a16="http://schemas.microsoft.com/office/drawing/2014/main" id="{B1B6D3F5-1DC2-D3F5-FDC0-800BD76B1299}"/>
              </a:ext>
            </a:extLst>
          </p:cNvPr>
          <p:cNvPicPr>
            <a:picLocks noChangeAspect="1"/>
          </p:cNvPicPr>
          <p:nvPr/>
        </p:nvPicPr>
        <p:blipFill>
          <a:blip r:embed="rId4"/>
          <a:stretch>
            <a:fillRect/>
          </a:stretch>
        </p:blipFill>
        <p:spPr>
          <a:xfrm>
            <a:off x="5623560" y="4312920"/>
            <a:ext cx="2438400" cy="2438400"/>
          </a:xfrm>
          <a:prstGeom prst="rect">
            <a:avLst/>
          </a:prstGeom>
        </p:spPr>
      </p:pic>
      <p:pic>
        <p:nvPicPr>
          <p:cNvPr id="4" name="Picture 3" descr="Logo, company name&#10;&#10;Description automatically generated">
            <a:extLst>
              <a:ext uri="{FF2B5EF4-FFF2-40B4-BE49-F238E27FC236}">
                <a16:creationId xmlns:a16="http://schemas.microsoft.com/office/drawing/2014/main" id="{A32B8A4B-AF0F-889D-3BBA-597FAF2844D7}"/>
              </a:ext>
            </a:extLst>
          </p:cNvPr>
          <p:cNvPicPr>
            <a:picLocks noChangeAspect="1"/>
          </p:cNvPicPr>
          <p:nvPr/>
        </p:nvPicPr>
        <p:blipFill>
          <a:blip r:embed="rId5"/>
          <a:stretch>
            <a:fillRect/>
          </a:stretch>
        </p:blipFill>
        <p:spPr>
          <a:xfrm>
            <a:off x="881" y="6411335"/>
            <a:ext cx="1150062" cy="407886"/>
          </a:xfrm>
          <a:prstGeom prst="rect">
            <a:avLst/>
          </a:prstGeom>
        </p:spPr>
      </p:pic>
    </p:spTree>
    <p:extLst>
      <p:ext uri="{BB962C8B-B14F-4D97-AF65-F5344CB8AC3E}">
        <p14:creationId xmlns:p14="http://schemas.microsoft.com/office/powerpoint/2010/main" val="3260652125"/>
      </p:ext>
    </p:extLst>
  </p:cSld>
  <p:clrMapOvr>
    <a:masterClrMapping/>
  </p:clrMapOvr>
  <p:transition>
    <p:split orient="vert"/>
    <p:sndAc>
      <p:stSnd>
        <p:snd r:embed="rId3" name="CAMERA.WAV"/>
      </p:stSnd>
    </p:sndAc>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8439-1052-25CE-47D0-C10833851257}"/>
              </a:ext>
            </a:extLst>
          </p:cNvPr>
          <p:cNvSpPr>
            <a:spLocks noGrp="1"/>
          </p:cNvSpPr>
          <p:nvPr>
            <p:ph type="title"/>
          </p:nvPr>
        </p:nvSpPr>
        <p:spPr>
          <a:xfrm>
            <a:off x="533400" y="-42069"/>
            <a:ext cx="7886700" cy="1325563"/>
          </a:xfrm>
        </p:spPr>
        <p:txBody>
          <a:bodyPr>
            <a:normAutofit/>
          </a:bodyPr>
          <a:lstStyle/>
          <a:p>
            <a:pPr algn="ctr"/>
            <a:r>
              <a:rPr lang="en-US" sz="3200" dirty="0"/>
              <a:t>Peter Singer’s “Drowning Child” </a:t>
            </a:r>
          </a:p>
        </p:txBody>
      </p:sp>
      <p:sp>
        <p:nvSpPr>
          <p:cNvPr id="3" name="Content Placeholder 2">
            <a:extLst>
              <a:ext uri="{FF2B5EF4-FFF2-40B4-BE49-F238E27FC236}">
                <a16:creationId xmlns:a16="http://schemas.microsoft.com/office/drawing/2014/main" id="{6991EA73-BE12-23E6-C136-E81BD4B7F7A8}"/>
              </a:ext>
            </a:extLst>
          </p:cNvPr>
          <p:cNvSpPr>
            <a:spLocks noGrp="1"/>
          </p:cNvSpPr>
          <p:nvPr>
            <p:ph idx="1"/>
          </p:nvPr>
        </p:nvSpPr>
        <p:spPr>
          <a:xfrm>
            <a:off x="152400" y="1295400"/>
            <a:ext cx="8915400" cy="4724400"/>
          </a:xfrm>
        </p:spPr>
        <p:txBody>
          <a:bodyPr>
            <a:noAutofit/>
          </a:bodyPr>
          <a:lstStyle/>
          <a:p>
            <a:pPr marL="0" indent="0">
              <a:spcBef>
                <a:spcPts val="0"/>
              </a:spcBef>
            </a:pPr>
            <a:r>
              <a:rPr lang="en-US" sz="2400" dirty="0">
                <a:latin typeface="+mj-lt"/>
              </a:rPr>
              <a:t>You notice a child has fallen in and appears to be drowning. To wade in and pull the child out would be easy, but it will mean that you get your clothes wet and muddy. By the time you go home and change, you will have missed your first class.</a:t>
            </a:r>
          </a:p>
          <a:p>
            <a:pPr marL="365760" lvl="1" indent="0">
              <a:spcBef>
                <a:spcPts val="0"/>
              </a:spcBef>
            </a:pPr>
            <a:r>
              <a:rPr lang="en-US" dirty="0">
                <a:latin typeface="+mj-lt"/>
              </a:rPr>
              <a:t>Do you have any obligation to rescue the child? </a:t>
            </a:r>
          </a:p>
          <a:p>
            <a:pPr marL="365760" lvl="1" indent="0">
              <a:spcBef>
                <a:spcPts val="0"/>
              </a:spcBef>
            </a:pPr>
            <a:r>
              <a:rPr lang="en-US" dirty="0">
                <a:latin typeface="+mj-lt"/>
              </a:rPr>
              <a:t>Now imagine that the child is out in deeper water. Your risk increases. Do you still have an obligation? </a:t>
            </a:r>
          </a:p>
          <a:p>
            <a:pPr marL="365760" lvl="1" indent="0">
              <a:spcBef>
                <a:spcPts val="0"/>
              </a:spcBef>
            </a:pPr>
            <a:r>
              <a:rPr lang="en-US" dirty="0">
                <a:latin typeface="+mj-lt"/>
              </a:rPr>
              <a:t>Would it make any difference if the child were far away, in another country perhaps, but similarly in danger of death, and equally within your means to save, at no great cost – and absolutely no danger – to yourself?</a:t>
            </a:r>
          </a:p>
          <a:p>
            <a:pPr marL="365760" lvl="1" indent="0">
              <a:spcBef>
                <a:spcPts val="0"/>
              </a:spcBef>
            </a:pPr>
            <a:r>
              <a:rPr lang="en-US" dirty="0">
                <a:latin typeface="+mj-lt"/>
              </a:rPr>
              <a:t>How do you weigh the inconvenience? </a:t>
            </a:r>
          </a:p>
          <a:p>
            <a:endParaRPr lang="en-US" sz="2400" dirty="0">
              <a:latin typeface="+mj-lt"/>
            </a:endParaRPr>
          </a:p>
        </p:txBody>
      </p:sp>
      <p:pic>
        <p:nvPicPr>
          <p:cNvPr id="8" name="Picture 7" descr="A body of water surrounded by trees&#10;&#10;Description automatically generated with medium confidence">
            <a:extLst>
              <a:ext uri="{FF2B5EF4-FFF2-40B4-BE49-F238E27FC236}">
                <a16:creationId xmlns:a16="http://schemas.microsoft.com/office/drawing/2014/main" id="{0C75D77E-7E6C-BB33-AB62-3FC331DC1CE8}"/>
              </a:ext>
            </a:extLst>
          </p:cNvPr>
          <p:cNvPicPr>
            <a:picLocks noChangeAspect="1"/>
          </p:cNvPicPr>
          <p:nvPr/>
        </p:nvPicPr>
        <p:blipFill>
          <a:blip r:embed="rId3"/>
          <a:stretch>
            <a:fillRect/>
          </a:stretch>
        </p:blipFill>
        <p:spPr>
          <a:xfrm>
            <a:off x="6226960" y="5105400"/>
            <a:ext cx="2917040" cy="1752600"/>
          </a:xfrm>
          <a:prstGeom prst="rect">
            <a:avLst/>
          </a:prstGeom>
        </p:spPr>
      </p:pic>
      <p:pic>
        <p:nvPicPr>
          <p:cNvPr id="5" name="Picture 4" descr="Logo, company name&#10;&#10;Description automatically generated">
            <a:extLst>
              <a:ext uri="{FF2B5EF4-FFF2-40B4-BE49-F238E27FC236}">
                <a16:creationId xmlns:a16="http://schemas.microsoft.com/office/drawing/2014/main" id="{F71C8980-F388-5C04-C1C0-E1ABF09B1ED0}"/>
              </a:ext>
            </a:extLst>
          </p:cNvPr>
          <p:cNvPicPr>
            <a:picLocks noChangeAspect="1"/>
          </p:cNvPicPr>
          <p:nvPr/>
        </p:nvPicPr>
        <p:blipFill>
          <a:blip r:embed="rId4"/>
          <a:stretch>
            <a:fillRect/>
          </a:stretch>
        </p:blipFill>
        <p:spPr>
          <a:xfrm>
            <a:off x="881" y="6411335"/>
            <a:ext cx="1150062" cy="407886"/>
          </a:xfrm>
          <a:prstGeom prst="rect">
            <a:avLst/>
          </a:prstGeom>
        </p:spPr>
      </p:pic>
    </p:spTree>
    <p:extLst>
      <p:ext uri="{BB962C8B-B14F-4D97-AF65-F5344CB8AC3E}">
        <p14:creationId xmlns:p14="http://schemas.microsoft.com/office/powerpoint/2010/main" val="2889532063"/>
      </p:ext>
    </p:extLst>
  </p:cSld>
  <p:clrMapOvr>
    <a:masterClrMapping/>
  </p:clrMapOvr>
  <p:transition>
    <p:split orient="vert"/>
    <p:sndAc>
      <p:stSnd>
        <p:snd r:embed="rId2" name="CAMERA.WAV"/>
      </p:stSnd>
    </p:sndAc>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50751-36BF-3BF7-D9CE-6C216C934964}"/>
              </a:ext>
            </a:extLst>
          </p:cNvPr>
          <p:cNvSpPr>
            <a:spLocks noGrp="1"/>
          </p:cNvSpPr>
          <p:nvPr>
            <p:ph type="title"/>
          </p:nvPr>
        </p:nvSpPr>
        <p:spPr>
          <a:xfrm>
            <a:off x="533400" y="381000"/>
            <a:ext cx="8229600" cy="1143000"/>
          </a:xfrm>
        </p:spPr>
        <p:txBody>
          <a:bodyPr/>
          <a:lstStyle/>
          <a:p>
            <a:r>
              <a:rPr lang="en-US" dirty="0"/>
              <a:t>Tragedy of the Commons </a:t>
            </a:r>
          </a:p>
        </p:txBody>
      </p:sp>
      <p:sp>
        <p:nvSpPr>
          <p:cNvPr id="3" name="Content Placeholder 2">
            <a:extLst>
              <a:ext uri="{FF2B5EF4-FFF2-40B4-BE49-F238E27FC236}">
                <a16:creationId xmlns:a16="http://schemas.microsoft.com/office/drawing/2014/main" id="{A35B772C-0D6E-EF84-4F9A-2CC2F3732A2E}"/>
              </a:ext>
            </a:extLst>
          </p:cNvPr>
          <p:cNvSpPr>
            <a:spLocks noGrp="1"/>
          </p:cNvSpPr>
          <p:nvPr>
            <p:ph idx="1"/>
          </p:nvPr>
        </p:nvSpPr>
        <p:spPr/>
        <p:txBody>
          <a:bodyPr>
            <a:normAutofit fontScale="70000" lnSpcReduction="20000"/>
          </a:bodyPr>
          <a:lstStyle/>
          <a:p>
            <a:r>
              <a:rPr lang="en-US" dirty="0"/>
              <a:t>In The Tragedy of the Commons, your village has a common area of green grass. The town council just announced that anyone may graze their sheet on this common. There is no limit to how many sheep or how often you may use the common. </a:t>
            </a:r>
          </a:p>
          <a:p>
            <a:r>
              <a:rPr lang="en-US" dirty="0"/>
              <a:t> </a:t>
            </a:r>
          </a:p>
          <a:p>
            <a:r>
              <a:rPr lang="en-US" dirty="0"/>
              <a:t>The common has enough grass to feed 40 sheep at a time without overloading the land. </a:t>
            </a:r>
          </a:p>
          <a:p>
            <a:r>
              <a:rPr lang="en-US" dirty="0"/>
              <a:t> </a:t>
            </a:r>
          </a:p>
          <a:p>
            <a:r>
              <a:rPr lang="en-US" dirty="0"/>
              <a:t>You and 4 other sheet farmers (5 total people) each have 10 sheep (50 total). </a:t>
            </a:r>
          </a:p>
          <a:p>
            <a:r>
              <a:rPr lang="en-US" dirty="0"/>
              <a:t> </a:t>
            </a:r>
          </a:p>
          <a:p>
            <a:r>
              <a:rPr lang="en-US" dirty="0"/>
              <a:t>In a perfect world, you all would set up a feeding schedule with a rotation. No one person would get more than their fair share and the common would not be overloaded. </a:t>
            </a:r>
          </a:p>
          <a:p>
            <a:r>
              <a:rPr lang="en-US" dirty="0"/>
              <a:t> </a:t>
            </a:r>
          </a:p>
          <a:p>
            <a:r>
              <a:rPr lang="en-US" dirty="0"/>
              <a:t>In practice, the common is quickly overloaded as all 5 of the farmers sends all 10 of their sheep onto the land to graze. The land dies. Now, no one gets the land. </a:t>
            </a:r>
          </a:p>
          <a:p>
            <a:endParaRPr lang="en-US" dirty="0"/>
          </a:p>
        </p:txBody>
      </p:sp>
      <p:pic>
        <p:nvPicPr>
          <p:cNvPr id="5" name="Picture 4" descr="Logo, company name&#10;&#10;Description automatically generated">
            <a:extLst>
              <a:ext uri="{FF2B5EF4-FFF2-40B4-BE49-F238E27FC236}">
                <a16:creationId xmlns:a16="http://schemas.microsoft.com/office/drawing/2014/main" id="{1D84CD74-0805-6438-ACA5-886619FF0A72}"/>
              </a:ext>
            </a:extLst>
          </p:cNvPr>
          <p:cNvPicPr>
            <a:picLocks noChangeAspect="1"/>
          </p:cNvPicPr>
          <p:nvPr/>
        </p:nvPicPr>
        <p:blipFill>
          <a:blip r:embed="rId3"/>
          <a:stretch>
            <a:fillRect/>
          </a:stretch>
        </p:blipFill>
        <p:spPr>
          <a:xfrm>
            <a:off x="881" y="6411335"/>
            <a:ext cx="1150062" cy="407886"/>
          </a:xfrm>
          <a:prstGeom prst="rect">
            <a:avLst/>
          </a:prstGeom>
        </p:spPr>
      </p:pic>
    </p:spTree>
    <p:extLst>
      <p:ext uri="{BB962C8B-B14F-4D97-AF65-F5344CB8AC3E}">
        <p14:creationId xmlns:p14="http://schemas.microsoft.com/office/powerpoint/2010/main" val="2897127060"/>
      </p:ext>
    </p:extLst>
  </p:cSld>
  <p:clrMapOvr>
    <a:masterClrMapping/>
  </p:clrMapOvr>
  <p:transition>
    <p:split orient="vert"/>
    <p:sndAc>
      <p:stSnd>
        <p:snd r:embed="rId2" name="CAMERA.WAV"/>
      </p:stSnd>
    </p:sndAc>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7A7E4-1578-FE06-C070-956CBA8E2A34}"/>
              </a:ext>
            </a:extLst>
          </p:cNvPr>
          <p:cNvSpPr>
            <a:spLocks noGrp="1"/>
          </p:cNvSpPr>
          <p:nvPr>
            <p:ph type="title"/>
          </p:nvPr>
        </p:nvSpPr>
        <p:spPr>
          <a:xfrm>
            <a:off x="461319" y="304800"/>
            <a:ext cx="8229600" cy="1143000"/>
          </a:xfrm>
        </p:spPr>
        <p:txBody>
          <a:bodyPr/>
          <a:lstStyle/>
          <a:p>
            <a:r>
              <a:rPr lang="en-US" dirty="0"/>
              <a:t>Tragedy of the Commons </a:t>
            </a:r>
          </a:p>
        </p:txBody>
      </p:sp>
      <p:sp>
        <p:nvSpPr>
          <p:cNvPr id="3" name="Content Placeholder 2">
            <a:extLst>
              <a:ext uri="{FF2B5EF4-FFF2-40B4-BE49-F238E27FC236}">
                <a16:creationId xmlns:a16="http://schemas.microsoft.com/office/drawing/2014/main" id="{A19034D5-34FE-5FF8-3A64-9ABA47BF1852}"/>
              </a:ext>
            </a:extLst>
          </p:cNvPr>
          <p:cNvSpPr>
            <a:spLocks noGrp="1"/>
          </p:cNvSpPr>
          <p:nvPr>
            <p:ph idx="1"/>
          </p:nvPr>
        </p:nvSpPr>
        <p:spPr>
          <a:xfrm>
            <a:off x="381000" y="1600200"/>
            <a:ext cx="8229600" cy="4389120"/>
          </a:xfrm>
        </p:spPr>
        <p:txBody>
          <a:bodyPr>
            <a:normAutofit fontScale="92500" lnSpcReduction="20000"/>
          </a:bodyPr>
          <a:lstStyle/>
          <a:p>
            <a:r>
              <a:rPr lang="en-US" dirty="0"/>
              <a:t>This demonstrates egoism vs altruism.</a:t>
            </a:r>
          </a:p>
          <a:p>
            <a:r>
              <a:rPr lang="en-US" dirty="0"/>
              <a:t> </a:t>
            </a:r>
          </a:p>
          <a:p>
            <a:r>
              <a:rPr lang="en-US" dirty="0"/>
              <a:t>The correct method might have been to share the field. Some of your sheep might have been hungry and it might have been more work to set up a schedule, but the green would have been maintained and everyone would have gotten grass. </a:t>
            </a:r>
          </a:p>
          <a:p>
            <a:r>
              <a:rPr lang="en-US" dirty="0"/>
              <a:t> </a:t>
            </a:r>
          </a:p>
          <a:p>
            <a:r>
              <a:rPr lang="en-US" dirty="0"/>
              <a:t>What society devolved to is egoism. Their own self-interest drove the farmers to self-destruction. </a:t>
            </a:r>
          </a:p>
          <a:p>
            <a:r>
              <a:rPr lang="en-US" dirty="0"/>
              <a:t> </a:t>
            </a:r>
          </a:p>
          <a:p>
            <a:r>
              <a:rPr lang="en-US" dirty="0"/>
              <a:t>How does this play out with resource extraction today? </a:t>
            </a:r>
          </a:p>
          <a:p>
            <a:endParaRPr lang="en-US" dirty="0"/>
          </a:p>
        </p:txBody>
      </p:sp>
      <p:pic>
        <p:nvPicPr>
          <p:cNvPr id="5" name="Picture 4" descr="Logo, company name&#10;&#10;Description automatically generated">
            <a:extLst>
              <a:ext uri="{FF2B5EF4-FFF2-40B4-BE49-F238E27FC236}">
                <a16:creationId xmlns:a16="http://schemas.microsoft.com/office/drawing/2014/main" id="{5189A18A-47FA-FF19-D877-C00A9D34F548}"/>
              </a:ext>
            </a:extLst>
          </p:cNvPr>
          <p:cNvPicPr>
            <a:picLocks noChangeAspect="1"/>
          </p:cNvPicPr>
          <p:nvPr/>
        </p:nvPicPr>
        <p:blipFill>
          <a:blip r:embed="rId3"/>
          <a:stretch>
            <a:fillRect/>
          </a:stretch>
        </p:blipFill>
        <p:spPr>
          <a:xfrm>
            <a:off x="881" y="6411335"/>
            <a:ext cx="1150062" cy="407886"/>
          </a:xfrm>
          <a:prstGeom prst="rect">
            <a:avLst/>
          </a:prstGeom>
        </p:spPr>
      </p:pic>
    </p:spTree>
    <p:extLst>
      <p:ext uri="{BB962C8B-B14F-4D97-AF65-F5344CB8AC3E}">
        <p14:creationId xmlns:p14="http://schemas.microsoft.com/office/powerpoint/2010/main" val="1169520693"/>
      </p:ext>
    </p:extLst>
  </p:cSld>
  <p:clrMapOvr>
    <a:masterClrMapping/>
  </p:clrMapOvr>
  <p:transition>
    <p:split orient="vert"/>
    <p:sndAc>
      <p:stSnd>
        <p:snd r:embed="rId2" name="CAMERA.WAV"/>
      </p:stSnd>
    </p:sndAc>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305B3B4F-32B7-C088-F08B-7279E181BE1B}"/>
              </a:ext>
            </a:extLst>
          </p:cNvPr>
          <p:cNvSpPr>
            <a:spLocks noGrp="1" noChangeArrowheads="1"/>
          </p:cNvSpPr>
          <p:nvPr>
            <p:ph type="title"/>
          </p:nvPr>
        </p:nvSpPr>
        <p:spPr>
          <a:xfrm>
            <a:off x="457200" y="838200"/>
            <a:ext cx="8229600" cy="838200"/>
          </a:xfrm>
        </p:spPr>
        <p:txBody>
          <a:bodyPr>
            <a:noAutofit/>
          </a:bodyPr>
          <a:lstStyle/>
          <a:p>
            <a:pPr algn="ctr" eaLnBrk="1" hangingPunct="1"/>
            <a:r>
              <a:rPr lang="en-US" altLang="en-US" sz="6000" dirty="0"/>
              <a:t>Psychological Egoism</a:t>
            </a:r>
          </a:p>
        </p:txBody>
      </p:sp>
      <p:sp>
        <p:nvSpPr>
          <p:cNvPr id="3" name="Content Placeholder 2">
            <a:extLst>
              <a:ext uri="{FF2B5EF4-FFF2-40B4-BE49-F238E27FC236}">
                <a16:creationId xmlns:a16="http://schemas.microsoft.com/office/drawing/2014/main" id="{FCA9DCA0-1416-449C-B0A7-8148798D9F08}"/>
              </a:ext>
            </a:extLst>
          </p:cNvPr>
          <p:cNvSpPr>
            <a:spLocks noGrp="1"/>
          </p:cNvSpPr>
          <p:nvPr>
            <p:ph idx="1"/>
          </p:nvPr>
        </p:nvSpPr>
        <p:spPr>
          <a:xfrm>
            <a:off x="304800" y="1752600"/>
            <a:ext cx="8229600" cy="4648200"/>
          </a:xfrm>
        </p:spPr>
        <p:txBody>
          <a:bodyPr rtlCol="0">
            <a:normAutofit/>
          </a:bodyPr>
          <a:lstStyle/>
          <a:p>
            <a:pPr eaLnBrk="1" fontAlgn="auto" hangingPunct="1">
              <a:spcAft>
                <a:spcPts val="0"/>
              </a:spcAft>
              <a:buFont typeface="Arial" panose="020B0604020202020204" pitchFamily="34" charset="0"/>
              <a:buChar char="•"/>
              <a:defRPr/>
            </a:pPr>
            <a:r>
              <a:rPr lang="en-US" sz="2400" dirty="0">
                <a:latin typeface="+mj-lt"/>
              </a:rPr>
              <a:t>Often confused with ethical egoism, yet quite distinct—because it is not a </a:t>
            </a:r>
            <a:r>
              <a:rPr lang="en-US" sz="2400" i="1" dirty="0">
                <a:latin typeface="+mj-lt"/>
              </a:rPr>
              <a:t>moral</a:t>
            </a:r>
            <a:r>
              <a:rPr lang="en-US" sz="2400" dirty="0">
                <a:latin typeface="+mj-lt"/>
              </a:rPr>
              <a:t> theory.</a:t>
            </a:r>
          </a:p>
          <a:p>
            <a:pPr eaLnBrk="1" fontAlgn="auto" hangingPunct="1">
              <a:spcAft>
                <a:spcPts val="0"/>
              </a:spcAft>
              <a:buFont typeface="Arial" panose="020B0604020202020204" pitchFamily="34" charset="0"/>
              <a:buChar char="•"/>
              <a:defRPr/>
            </a:pPr>
            <a:r>
              <a:rPr lang="en-US" sz="2400" dirty="0">
                <a:latin typeface="+mj-lt"/>
              </a:rPr>
              <a:t>Psychological egoism is a theory of</a:t>
            </a:r>
            <a:r>
              <a:rPr lang="en-US" sz="2400" i="1" dirty="0">
                <a:latin typeface="+mj-lt"/>
              </a:rPr>
              <a:t> human psychology</a:t>
            </a:r>
            <a:r>
              <a:rPr lang="en-US" sz="2400" dirty="0">
                <a:latin typeface="+mj-lt"/>
              </a:rPr>
              <a:t> and asserts that each person </a:t>
            </a:r>
            <a:r>
              <a:rPr lang="en-US" sz="2400" i="1" dirty="0">
                <a:latin typeface="+mj-lt"/>
              </a:rPr>
              <a:t>does in fact</a:t>
            </a:r>
            <a:r>
              <a:rPr lang="en-US" sz="2400" dirty="0">
                <a:latin typeface="+mj-lt"/>
              </a:rPr>
              <a:t> pursue his or her own self-interest alone.</a:t>
            </a:r>
          </a:p>
        </p:txBody>
      </p:sp>
      <p:pic>
        <p:nvPicPr>
          <p:cNvPr id="18436" name="Picture 4" descr="C:\Users\Kyle\Documents\PHI 130\2013\Images\Michelangelo_Caravaggio_065[1].jpg">
            <a:extLst>
              <a:ext uri="{FF2B5EF4-FFF2-40B4-BE49-F238E27FC236}">
                <a16:creationId xmlns:a16="http://schemas.microsoft.com/office/drawing/2014/main" id="{8182F720-F098-3E30-32AF-4C50FF6CC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940" y="3962400"/>
            <a:ext cx="2057400" cy="249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2" descr="C:\Users\Kyle\Documents\PHI 130\2013\Images\freud_0[1].jpg">
            <a:extLst>
              <a:ext uri="{FF2B5EF4-FFF2-40B4-BE49-F238E27FC236}">
                <a16:creationId xmlns:a16="http://schemas.microsoft.com/office/drawing/2014/main" id="{064FE2FA-C1F7-A0DC-B965-21BAB72F4B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4180681"/>
            <a:ext cx="27432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Logo, company name&#10;&#10;Description automatically generated">
            <a:extLst>
              <a:ext uri="{FF2B5EF4-FFF2-40B4-BE49-F238E27FC236}">
                <a16:creationId xmlns:a16="http://schemas.microsoft.com/office/drawing/2014/main" id="{29828A8A-2F20-9963-FEF2-2A815B0EE4C2}"/>
              </a:ext>
            </a:extLst>
          </p:cNvPr>
          <p:cNvPicPr>
            <a:picLocks noChangeAspect="1"/>
          </p:cNvPicPr>
          <p:nvPr/>
        </p:nvPicPr>
        <p:blipFill>
          <a:blip r:embed="rId5"/>
          <a:stretch>
            <a:fillRect/>
          </a:stretch>
        </p:blipFill>
        <p:spPr>
          <a:xfrm>
            <a:off x="881" y="6411335"/>
            <a:ext cx="1150062" cy="407886"/>
          </a:xfrm>
          <a:prstGeom prst="rect">
            <a:avLst/>
          </a:prstGeom>
        </p:spPr>
      </p:pic>
    </p:spTree>
    <p:extLst>
      <p:ext uri="{BB962C8B-B14F-4D97-AF65-F5344CB8AC3E}">
        <p14:creationId xmlns:p14="http://schemas.microsoft.com/office/powerpoint/2010/main" val="1246571954"/>
      </p:ext>
    </p:extLst>
  </p:cSld>
  <p:clrMapOvr>
    <a:masterClrMapping/>
  </p:clrMapOvr>
  <p:transition>
    <p:split orient="vert"/>
    <p:sndAc>
      <p:stSnd>
        <p:snd r:embed="rId2" name="CAMERA.WAV"/>
      </p:stSnd>
    </p:sndAc>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A0D70-D2AA-12ED-924C-B81647CAC051}"/>
              </a:ext>
            </a:extLst>
          </p:cNvPr>
          <p:cNvSpPr>
            <a:spLocks noGrp="1"/>
          </p:cNvSpPr>
          <p:nvPr>
            <p:ph type="title"/>
          </p:nvPr>
        </p:nvSpPr>
        <p:spPr/>
        <p:txBody>
          <a:bodyPr/>
          <a:lstStyle/>
          <a:p>
            <a:r>
              <a:rPr lang="en-US" dirty="0"/>
              <a:t>DEFINITION OF REALISM</a:t>
            </a:r>
          </a:p>
        </p:txBody>
      </p:sp>
      <p:sp>
        <p:nvSpPr>
          <p:cNvPr id="3" name="Content Placeholder 2">
            <a:extLst>
              <a:ext uri="{FF2B5EF4-FFF2-40B4-BE49-F238E27FC236}">
                <a16:creationId xmlns:a16="http://schemas.microsoft.com/office/drawing/2014/main" id="{E500D4B6-19AB-1367-3DFF-DEE5E371667A}"/>
              </a:ext>
            </a:extLst>
          </p:cNvPr>
          <p:cNvSpPr>
            <a:spLocks noGrp="1"/>
          </p:cNvSpPr>
          <p:nvPr>
            <p:ph idx="1"/>
          </p:nvPr>
        </p:nvSpPr>
        <p:spPr/>
        <p:txBody>
          <a:bodyPr/>
          <a:lstStyle/>
          <a:p>
            <a:r>
              <a:rPr lang="en-US" dirty="0"/>
              <a:t>“Realism is a paradigm based on the premise that world politics is essentially and unchangeably at struggle among self-interested state for power and position under anarchy, with each competing state pursuing its own national interests” (</a:t>
            </a:r>
            <a:r>
              <a:rPr lang="en-US" dirty="0" err="1"/>
              <a:t>Kegley</a:t>
            </a:r>
            <a:r>
              <a:rPr lang="en-US" dirty="0"/>
              <a:t>) </a:t>
            </a:r>
          </a:p>
        </p:txBody>
      </p:sp>
      <p:pic>
        <p:nvPicPr>
          <p:cNvPr id="5" name="Picture 4" descr="Logo, company name&#10;&#10;Description automatically generated">
            <a:extLst>
              <a:ext uri="{FF2B5EF4-FFF2-40B4-BE49-F238E27FC236}">
                <a16:creationId xmlns:a16="http://schemas.microsoft.com/office/drawing/2014/main" id="{3377BC5F-0CF4-6059-983D-B21D0D0D1E8D}"/>
              </a:ext>
            </a:extLst>
          </p:cNvPr>
          <p:cNvPicPr>
            <a:picLocks noChangeAspect="1"/>
          </p:cNvPicPr>
          <p:nvPr/>
        </p:nvPicPr>
        <p:blipFill>
          <a:blip r:embed="rId3"/>
          <a:stretch>
            <a:fillRect/>
          </a:stretch>
        </p:blipFill>
        <p:spPr>
          <a:xfrm>
            <a:off x="881" y="6411335"/>
            <a:ext cx="1150062" cy="407886"/>
          </a:xfrm>
          <a:prstGeom prst="rect">
            <a:avLst/>
          </a:prstGeom>
        </p:spPr>
      </p:pic>
    </p:spTree>
    <p:extLst>
      <p:ext uri="{BB962C8B-B14F-4D97-AF65-F5344CB8AC3E}">
        <p14:creationId xmlns:p14="http://schemas.microsoft.com/office/powerpoint/2010/main" val="1637525973"/>
      </p:ext>
    </p:extLst>
  </p:cSld>
  <p:clrMapOvr>
    <a:masterClrMapping/>
  </p:clrMapOvr>
  <p:transition>
    <p:split orient="vert"/>
    <p:sndAc>
      <p:stSnd>
        <p:snd r:embed="rId2" name="CAMERA.WAV"/>
      </p:stSnd>
    </p:sndAc>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5872D-1969-351B-67BF-50FAF953B8A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07F8720-7E96-F99C-BDF1-909F904CE636}"/>
              </a:ext>
            </a:extLst>
          </p:cNvPr>
          <p:cNvSpPr>
            <a:spLocks noGrp="1"/>
          </p:cNvSpPr>
          <p:nvPr>
            <p:ph idx="1"/>
          </p:nvPr>
        </p:nvSpPr>
        <p:spPr/>
        <p:txBody>
          <a:bodyPr>
            <a:normAutofit fontScale="85000" lnSpcReduction="20000"/>
          </a:bodyPr>
          <a:lstStyle/>
          <a:p>
            <a:r>
              <a:rPr lang="en-US" dirty="0"/>
              <a:t>Realism is considered the most dominant school of thought in international relations.</a:t>
            </a:r>
          </a:p>
          <a:p>
            <a:r>
              <a:rPr lang="en-US" dirty="0"/>
              <a:t>It is the exercise of power by states towards each and is also known as "power politics" or "real </a:t>
            </a:r>
            <a:r>
              <a:rPr lang="en-US" dirty="0" err="1"/>
              <a:t>politik</a:t>
            </a:r>
            <a:r>
              <a:rPr lang="en-US" dirty="0"/>
              <a:t>".</a:t>
            </a:r>
          </a:p>
          <a:p>
            <a:r>
              <a:rPr lang="en-US" dirty="0"/>
              <a:t>All Realists share a belief that states are unitary rational actors that are motivated by the desire for military power and security rather than ideals or ethics.</a:t>
            </a:r>
          </a:p>
          <a:p>
            <a:r>
              <a:rPr lang="en-US" dirty="0"/>
              <a:t>Realists view human nature as selfish, conflictual and competitive and believe that states are inherently aggressive (offensive realism) and obsessed with security (defensive realism)</a:t>
            </a:r>
          </a:p>
          <a:p>
            <a:r>
              <a:rPr lang="en-US" dirty="0"/>
              <a:t>Realism values order and does not welcome change (it is status quo oriented)</a:t>
            </a:r>
            <a:br>
              <a:rPr lang="en-US" dirty="0"/>
            </a:br>
            <a:endParaRPr lang="en-US" dirty="0"/>
          </a:p>
        </p:txBody>
      </p:sp>
      <p:pic>
        <p:nvPicPr>
          <p:cNvPr id="5" name="Picture 4" descr="Logo, company name&#10;&#10;Description automatically generated">
            <a:extLst>
              <a:ext uri="{FF2B5EF4-FFF2-40B4-BE49-F238E27FC236}">
                <a16:creationId xmlns:a16="http://schemas.microsoft.com/office/drawing/2014/main" id="{C9B7DCE2-3EFB-7C5C-1351-DF8455DAFB11}"/>
              </a:ext>
            </a:extLst>
          </p:cNvPr>
          <p:cNvPicPr>
            <a:picLocks noChangeAspect="1"/>
          </p:cNvPicPr>
          <p:nvPr/>
        </p:nvPicPr>
        <p:blipFill>
          <a:blip r:embed="rId3"/>
          <a:stretch>
            <a:fillRect/>
          </a:stretch>
        </p:blipFill>
        <p:spPr>
          <a:xfrm>
            <a:off x="881" y="6411335"/>
            <a:ext cx="1150062" cy="407886"/>
          </a:xfrm>
          <a:prstGeom prst="rect">
            <a:avLst/>
          </a:prstGeom>
        </p:spPr>
      </p:pic>
    </p:spTree>
    <p:extLst>
      <p:ext uri="{BB962C8B-B14F-4D97-AF65-F5344CB8AC3E}">
        <p14:creationId xmlns:p14="http://schemas.microsoft.com/office/powerpoint/2010/main" val="3776311368"/>
      </p:ext>
    </p:extLst>
  </p:cSld>
  <p:clrMapOvr>
    <a:masterClrMapping/>
  </p:clrMapOvr>
  <p:transition>
    <p:split orient="vert"/>
    <p:sndAc>
      <p:stSnd>
        <p:snd r:embed="rId2" name="CAMERA.WAV"/>
      </p:stSnd>
    </p:sndAc>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E51F7-9674-AA7B-0066-0CD369DE775A}"/>
              </a:ext>
            </a:extLst>
          </p:cNvPr>
          <p:cNvSpPr>
            <a:spLocks noGrp="1"/>
          </p:cNvSpPr>
          <p:nvPr>
            <p:ph type="title"/>
          </p:nvPr>
        </p:nvSpPr>
        <p:spPr/>
        <p:txBody>
          <a:bodyPr>
            <a:normAutofit fontScale="90000"/>
          </a:bodyPr>
          <a:lstStyle/>
          <a:p>
            <a:r>
              <a:rPr lang="en-US" dirty="0"/>
              <a:t>BASIC ASSUMPTIONS OF REALISM</a:t>
            </a:r>
            <a:br>
              <a:rPr lang="en-US" dirty="0"/>
            </a:br>
            <a:endParaRPr lang="en-US" dirty="0"/>
          </a:p>
        </p:txBody>
      </p:sp>
      <p:sp>
        <p:nvSpPr>
          <p:cNvPr id="3" name="Content Placeholder 2">
            <a:extLst>
              <a:ext uri="{FF2B5EF4-FFF2-40B4-BE49-F238E27FC236}">
                <a16:creationId xmlns:a16="http://schemas.microsoft.com/office/drawing/2014/main" id="{60603F91-D029-C67F-1008-1F42FFB2A519}"/>
              </a:ext>
            </a:extLst>
          </p:cNvPr>
          <p:cNvSpPr>
            <a:spLocks noGrp="1"/>
          </p:cNvSpPr>
          <p:nvPr>
            <p:ph idx="1"/>
          </p:nvPr>
        </p:nvSpPr>
        <p:spPr/>
        <p:txBody>
          <a:bodyPr>
            <a:normAutofit/>
          </a:bodyPr>
          <a:lstStyle/>
          <a:p>
            <a:pPr lvl="0"/>
            <a:r>
              <a:rPr lang="en-US" dirty="0"/>
              <a:t>Human Nature is imperfect and imperfect able</a:t>
            </a:r>
          </a:p>
          <a:p>
            <a:pPr lvl="0"/>
            <a:r>
              <a:rPr lang="en-US" dirty="0"/>
              <a:t>Human beings in order to achieve self-interest do not hesitate to destroy others when and where he gets an opportunity. Likewise countries follows</a:t>
            </a:r>
          </a:p>
          <a:p>
            <a:pPr lvl="0"/>
            <a:r>
              <a:rPr lang="en-US" dirty="0"/>
              <a:t>The National interest of various countries are sometime conflicting</a:t>
            </a:r>
          </a:p>
          <a:p>
            <a:endParaRPr lang="en-US" dirty="0"/>
          </a:p>
        </p:txBody>
      </p:sp>
      <p:pic>
        <p:nvPicPr>
          <p:cNvPr id="5" name="Picture 4" descr="Logo, company name&#10;&#10;Description automatically generated">
            <a:extLst>
              <a:ext uri="{FF2B5EF4-FFF2-40B4-BE49-F238E27FC236}">
                <a16:creationId xmlns:a16="http://schemas.microsoft.com/office/drawing/2014/main" id="{73774689-FAE8-8AB2-D579-EBEEA82757CC}"/>
              </a:ext>
            </a:extLst>
          </p:cNvPr>
          <p:cNvPicPr>
            <a:picLocks noChangeAspect="1"/>
          </p:cNvPicPr>
          <p:nvPr/>
        </p:nvPicPr>
        <p:blipFill>
          <a:blip r:embed="rId3"/>
          <a:stretch>
            <a:fillRect/>
          </a:stretch>
        </p:blipFill>
        <p:spPr>
          <a:xfrm>
            <a:off x="881" y="6411335"/>
            <a:ext cx="1150062" cy="407886"/>
          </a:xfrm>
          <a:prstGeom prst="rect">
            <a:avLst/>
          </a:prstGeom>
        </p:spPr>
      </p:pic>
    </p:spTree>
    <p:extLst>
      <p:ext uri="{BB962C8B-B14F-4D97-AF65-F5344CB8AC3E}">
        <p14:creationId xmlns:p14="http://schemas.microsoft.com/office/powerpoint/2010/main" val="3900895200"/>
      </p:ext>
    </p:extLst>
  </p:cSld>
  <p:clrMapOvr>
    <a:masterClrMapping/>
  </p:clrMapOvr>
  <p:transition>
    <p:split orient="vert"/>
    <p:sndAc>
      <p:stSnd>
        <p:snd r:embed="rId2" name="CAMERA.WAV"/>
      </p:stSnd>
    </p:sndAc>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BE7F2-1AC0-B49D-5F91-6E133FD0241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B40D5D-FB3C-35E0-8959-289AA264D088}"/>
              </a:ext>
            </a:extLst>
          </p:cNvPr>
          <p:cNvSpPr>
            <a:spLocks noGrp="1"/>
          </p:cNvSpPr>
          <p:nvPr>
            <p:ph idx="1"/>
          </p:nvPr>
        </p:nvSpPr>
        <p:spPr/>
        <p:txBody>
          <a:bodyPr>
            <a:normAutofit/>
          </a:bodyPr>
          <a:lstStyle/>
          <a:p>
            <a:pPr lvl="0"/>
            <a:r>
              <a:rPr lang="en-US" dirty="0"/>
              <a:t>Different interests can lead to war and other form of conflicts</a:t>
            </a:r>
          </a:p>
          <a:p>
            <a:pPr lvl="0"/>
            <a:r>
              <a:rPr lang="en-US" dirty="0"/>
              <a:t>A country’s power is crucial in determining the outcome of conflict and also to influence other countries.</a:t>
            </a:r>
          </a:p>
          <a:p>
            <a:pPr lvl="0"/>
            <a:r>
              <a:rPr lang="en-US" dirty="0"/>
              <a:t>Every country tries to increase its power which is fixed doctrine</a:t>
            </a:r>
            <a:br>
              <a:rPr lang="en-US" dirty="0"/>
            </a:br>
            <a:endParaRPr lang="en-US" dirty="0"/>
          </a:p>
          <a:p>
            <a:endParaRPr lang="en-US" dirty="0"/>
          </a:p>
        </p:txBody>
      </p:sp>
      <p:pic>
        <p:nvPicPr>
          <p:cNvPr id="5" name="Picture 4" descr="Logo, company name&#10;&#10;Description automatically generated">
            <a:extLst>
              <a:ext uri="{FF2B5EF4-FFF2-40B4-BE49-F238E27FC236}">
                <a16:creationId xmlns:a16="http://schemas.microsoft.com/office/drawing/2014/main" id="{8C7ECD5E-6696-EEB3-5547-5575030FF9B7}"/>
              </a:ext>
            </a:extLst>
          </p:cNvPr>
          <p:cNvPicPr>
            <a:picLocks noChangeAspect="1"/>
          </p:cNvPicPr>
          <p:nvPr/>
        </p:nvPicPr>
        <p:blipFill>
          <a:blip r:embed="rId3"/>
          <a:stretch>
            <a:fillRect/>
          </a:stretch>
        </p:blipFill>
        <p:spPr>
          <a:xfrm>
            <a:off x="881" y="6411335"/>
            <a:ext cx="1150062" cy="407886"/>
          </a:xfrm>
          <a:prstGeom prst="rect">
            <a:avLst/>
          </a:prstGeom>
        </p:spPr>
      </p:pic>
    </p:spTree>
    <p:extLst>
      <p:ext uri="{BB962C8B-B14F-4D97-AF65-F5344CB8AC3E}">
        <p14:creationId xmlns:p14="http://schemas.microsoft.com/office/powerpoint/2010/main" val="2348139773"/>
      </p:ext>
    </p:extLst>
  </p:cSld>
  <p:clrMapOvr>
    <a:masterClrMapping/>
  </p:clrMapOvr>
  <p:transition>
    <p:split orient="vert"/>
    <p:sndAc>
      <p:stSnd>
        <p:snd r:embed="rId2" name="CAMERA.WAV"/>
      </p:stSnd>
    </p:sndAc>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AB5EB-B0B3-1FB2-9011-AA4191D827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CDCB329-A57F-CF42-EF4E-3FDE76DB03D9}"/>
              </a:ext>
            </a:extLst>
          </p:cNvPr>
          <p:cNvSpPr>
            <a:spLocks noGrp="1"/>
          </p:cNvSpPr>
          <p:nvPr>
            <p:ph idx="1"/>
          </p:nvPr>
        </p:nvSpPr>
        <p:spPr/>
        <p:txBody>
          <a:bodyPr/>
          <a:lstStyle/>
          <a:p>
            <a:pPr lvl="0"/>
            <a:r>
              <a:rPr lang="en-US" dirty="0"/>
              <a:t>Thus, there is contest of power going on in the world and this can neither be controlled nor regulated by international law or any international organization.</a:t>
            </a:r>
          </a:p>
          <a:p>
            <a:pPr lvl="0"/>
            <a:r>
              <a:rPr lang="en-US" dirty="0"/>
              <a:t>International politics, then, is aimed at increasing power, keeping power or demonstrating power.</a:t>
            </a:r>
          </a:p>
        </p:txBody>
      </p:sp>
      <p:pic>
        <p:nvPicPr>
          <p:cNvPr id="5" name="Picture 4" descr="Logo, company name&#10;&#10;Description automatically generated">
            <a:extLst>
              <a:ext uri="{FF2B5EF4-FFF2-40B4-BE49-F238E27FC236}">
                <a16:creationId xmlns:a16="http://schemas.microsoft.com/office/drawing/2014/main" id="{6A57E3E2-7774-6264-E70A-4C6C4230F642}"/>
              </a:ext>
            </a:extLst>
          </p:cNvPr>
          <p:cNvPicPr>
            <a:picLocks noChangeAspect="1"/>
          </p:cNvPicPr>
          <p:nvPr/>
        </p:nvPicPr>
        <p:blipFill>
          <a:blip r:embed="rId3"/>
          <a:stretch>
            <a:fillRect/>
          </a:stretch>
        </p:blipFill>
        <p:spPr>
          <a:xfrm>
            <a:off x="881" y="6402509"/>
            <a:ext cx="1150062" cy="407886"/>
          </a:xfrm>
          <a:prstGeom prst="rect">
            <a:avLst/>
          </a:prstGeom>
        </p:spPr>
      </p:pic>
    </p:spTree>
    <p:extLst>
      <p:ext uri="{BB962C8B-B14F-4D97-AF65-F5344CB8AC3E}">
        <p14:creationId xmlns:p14="http://schemas.microsoft.com/office/powerpoint/2010/main" val="1960560689"/>
      </p:ext>
    </p:extLst>
  </p:cSld>
  <p:clrMapOvr>
    <a:masterClrMapping/>
  </p:clrMapOvr>
  <p:transition>
    <p:split orient="vert"/>
    <p:sndAc>
      <p:stSnd>
        <p:snd r:embed="rId2" name="CAMERA.WAV"/>
      </p:stSnd>
    </p:sndAc>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F7EB1E3C-9DCB-7280-CBD3-86F23FA90972}"/>
              </a:ext>
            </a:extLst>
          </p:cNvPr>
          <p:cNvSpPr>
            <a:spLocks noGrp="1" noChangeArrowheads="1"/>
          </p:cNvSpPr>
          <p:nvPr>
            <p:ph type="title"/>
          </p:nvPr>
        </p:nvSpPr>
        <p:spPr>
          <a:xfrm>
            <a:off x="0" y="914400"/>
            <a:ext cx="9144000" cy="715963"/>
          </a:xfrm>
        </p:spPr>
        <p:txBody>
          <a:bodyPr>
            <a:noAutofit/>
          </a:bodyPr>
          <a:lstStyle/>
          <a:p>
            <a:pPr algn="ctr" eaLnBrk="1" hangingPunct="1"/>
            <a:r>
              <a:rPr lang="en-US" altLang="en-US" sz="3200" b="1" dirty="0"/>
              <a:t>The Argument</a:t>
            </a:r>
            <a:r>
              <a:rPr lang="en-US" altLang="en-US" sz="3200" dirty="0"/>
              <a:t>:</a:t>
            </a:r>
            <a:br>
              <a:rPr lang="en-US" altLang="en-US" sz="3200" dirty="0"/>
            </a:br>
            <a:r>
              <a:rPr lang="en-US" altLang="en-US" sz="3200" dirty="0"/>
              <a:t>We Always Do What Makes Us Feel Good</a:t>
            </a:r>
          </a:p>
        </p:txBody>
      </p:sp>
      <p:sp>
        <p:nvSpPr>
          <p:cNvPr id="3" name="Content Placeholder 2">
            <a:extLst>
              <a:ext uri="{FF2B5EF4-FFF2-40B4-BE49-F238E27FC236}">
                <a16:creationId xmlns:a16="http://schemas.microsoft.com/office/drawing/2014/main" id="{C1D4D127-8881-459C-BE06-339DAEC6F786}"/>
              </a:ext>
            </a:extLst>
          </p:cNvPr>
          <p:cNvSpPr>
            <a:spLocks noGrp="1"/>
          </p:cNvSpPr>
          <p:nvPr>
            <p:ph idx="1"/>
          </p:nvPr>
        </p:nvSpPr>
        <p:spPr>
          <a:xfrm>
            <a:off x="228600" y="1714500"/>
            <a:ext cx="8686800" cy="3429000"/>
          </a:xfrm>
        </p:spPr>
        <p:txBody>
          <a:bodyPr rtlCol="0">
            <a:normAutofit/>
          </a:bodyPr>
          <a:lstStyle/>
          <a:p>
            <a:pPr eaLnBrk="1" fontAlgn="auto" hangingPunct="1">
              <a:spcAft>
                <a:spcPts val="0"/>
              </a:spcAft>
              <a:defRPr/>
            </a:pPr>
            <a:r>
              <a:rPr lang="en-US" sz="2400" dirty="0">
                <a:latin typeface="+mj-lt"/>
              </a:rPr>
              <a:t>So-called altruistic actions produce a sense of self-satisfaction in the person who performs them.</a:t>
            </a:r>
          </a:p>
          <a:p>
            <a:pPr lvl="1">
              <a:defRPr/>
            </a:pPr>
            <a:r>
              <a:rPr lang="en-US" dirty="0">
                <a:latin typeface="+mj-lt"/>
              </a:rPr>
              <a:t>People sometimes </a:t>
            </a:r>
            <a:r>
              <a:rPr lang="en-US" i="1" dirty="0">
                <a:latin typeface="+mj-lt"/>
              </a:rPr>
              <a:t>seem</a:t>
            </a:r>
            <a:r>
              <a:rPr lang="en-US" dirty="0">
                <a:latin typeface="+mj-lt"/>
              </a:rPr>
              <a:t> to act altruistically, but it is not hard to discover that the ‘unselfish’ behavior is actually connected to some benefit for the person who does it.</a:t>
            </a:r>
          </a:p>
          <a:p>
            <a:pPr lvl="1">
              <a:defRPr/>
            </a:pPr>
            <a:r>
              <a:rPr lang="en-US" dirty="0">
                <a:latin typeface="+mj-lt"/>
              </a:rPr>
              <a:t>Mother Teresa’s actions, for example, were motivated by the belief she would be handsomely rewarded in heaven.</a:t>
            </a:r>
          </a:p>
        </p:txBody>
      </p:sp>
      <p:pic>
        <p:nvPicPr>
          <p:cNvPr id="19460" name="Picture 3">
            <a:extLst>
              <a:ext uri="{FF2B5EF4-FFF2-40B4-BE49-F238E27FC236}">
                <a16:creationId xmlns:a16="http://schemas.microsoft.com/office/drawing/2014/main" id="{AD587983-8EF2-183F-4C7E-A1DA3420A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9412" y="4648200"/>
            <a:ext cx="3765175"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descr="Logo, company name&#10;&#10;Description automatically generated">
            <a:extLst>
              <a:ext uri="{FF2B5EF4-FFF2-40B4-BE49-F238E27FC236}">
                <a16:creationId xmlns:a16="http://schemas.microsoft.com/office/drawing/2014/main" id="{2080E124-798D-0ACA-9CAF-989B1682FC85}"/>
              </a:ext>
            </a:extLst>
          </p:cNvPr>
          <p:cNvPicPr>
            <a:picLocks noChangeAspect="1"/>
          </p:cNvPicPr>
          <p:nvPr/>
        </p:nvPicPr>
        <p:blipFill>
          <a:blip r:embed="rId4"/>
          <a:stretch>
            <a:fillRect/>
          </a:stretch>
        </p:blipFill>
        <p:spPr>
          <a:xfrm>
            <a:off x="881" y="6411335"/>
            <a:ext cx="1150062" cy="407886"/>
          </a:xfrm>
          <a:prstGeom prst="rect">
            <a:avLst/>
          </a:prstGeom>
        </p:spPr>
      </p:pic>
    </p:spTree>
    <p:extLst>
      <p:ext uri="{BB962C8B-B14F-4D97-AF65-F5344CB8AC3E}">
        <p14:creationId xmlns:p14="http://schemas.microsoft.com/office/powerpoint/2010/main" val="3296862983"/>
      </p:ext>
    </p:extLst>
  </p:cSld>
  <p:clrMapOvr>
    <a:masterClrMapping/>
  </p:clrMapOvr>
  <p:transition>
    <p:split orient="vert"/>
    <p:sndAc>
      <p:stSnd>
        <p:snd r:embed="rId2" name="CAMERA.WAV"/>
      </p:stSnd>
    </p:sndAc>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769DAF-663E-4AD5-9F53-2AC28E426E7B}"/>
              </a:ext>
            </a:extLst>
          </p:cNvPr>
          <p:cNvSpPr>
            <a:spLocks noGrp="1"/>
          </p:cNvSpPr>
          <p:nvPr>
            <p:ph idx="1"/>
          </p:nvPr>
        </p:nvSpPr>
        <p:spPr>
          <a:xfrm>
            <a:off x="236220" y="1981199"/>
            <a:ext cx="8686800" cy="5287963"/>
          </a:xfrm>
        </p:spPr>
        <p:txBody>
          <a:bodyPr rtlCol="0">
            <a:normAutofit/>
          </a:bodyPr>
          <a:lstStyle/>
          <a:p>
            <a:pPr eaLnBrk="1" fontAlgn="auto" hangingPunct="1">
              <a:spcAft>
                <a:spcPts val="0"/>
              </a:spcAft>
              <a:buFont typeface="Arial" panose="020B0604020202020204" pitchFamily="34" charset="0"/>
              <a:buChar char="•"/>
              <a:defRPr/>
            </a:pPr>
            <a:r>
              <a:rPr lang="en-US" sz="2400" b="1" dirty="0">
                <a:latin typeface="+mj-lt"/>
              </a:rPr>
              <a:t>This argument is likewise badly flawed.</a:t>
            </a:r>
          </a:p>
          <a:p>
            <a:pPr lvl="1">
              <a:buFont typeface="Arial" panose="020B0604020202020204" pitchFamily="34" charset="0"/>
              <a:buChar char="•"/>
              <a:defRPr/>
            </a:pPr>
            <a:r>
              <a:rPr lang="en-US" dirty="0">
                <a:latin typeface="+mj-lt"/>
              </a:rPr>
              <a:t>The fact that one has a self-interested motive doesn’t mean that one doesn’t have benevolent motives as well.</a:t>
            </a:r>
          </a:p>
          <a:p>
            <a:pPr lvl="1">
              <a:buFont typeface="Arial" panose="020B0604020202020204" pitchFamily="34" charset="0"/>
              <a:buChar char="•"/>
              <a:defRPr/>
            </a:pPr>
            <a:r>
              <a:rPr lang="en-US" dirty="0">
                <a:latin typeface="+mj-lt"/>
              </a:rPr>
              <a:t>If I see a child drowning, my desire to help that child will usually be greater than my desire to avoid a guilty conscience.</a:t>
            </a:r>
          </a:p>
        </p:txBody>
      </p:sp>
      <p:pic>
        <p:nvPicPr>
          <p:cNvPr id="21508" name="Picture 4">
            <a:extLst>
              <a:ext uri="{FF2B5EF4-FFF2-40B4-BE49-F238E27FC236}">
                <a16:creationId xmlns:a16="http://schemas.microsoft.com/office/drawing/2014/main" id="{22F3EC3C-3391-B375-0EEF-474F5D942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074455"/>
            <a:ext cx="3836984" cy="2550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9" name="Picture 5">
            <a:extLst>
              <a:ext uri="{FF2B5EF4-FFF2-40B4-BE49-F238E27FC236}">
                <a16:creationId xmlns:a16="http://schemas.microsoft.com/office/drawing/2014/main" id="{1268DB59-F6A2-BF5A-89F1-9059E2061B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4016668"/>
            <a:ext cx="3505200" cy="260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a:extLst>
              <a:ext uri="{FF2B5EF4-FFF2-40B4-BE49-F238E27FC236}">
                <a16:creationId xmlns:a16="http://schemas.microsoft.com/office/drawing/2014/main" id="{F7EB1E3C-9DCB-7280-CBD3-86F23FA90972}"/>
              </a:ext>
            </a:extLst>
          </p:cNvPr>
          <p:cNvSpPr txBox="1">
            <a:spLocks noChangeArrowheads="1"/>
          </p:cNvSpPr>
          <p:nvPr/>
        </p:nvSpPr>
        <p:spPr>
          <a:xfrm>
            <a:off x="0" y="914400"/>
            <a:ext cx="9144000" cy="715963"/>
          </a:xfrm>
          <a:prstGeom prst="rect">
            <a:avLst/>
          </a:prstGeom>
        </p:spPr>
        <p:txBody>
          <a:bodyPr vert="horz" lIns="0" rIns="0" bIns="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fontAlgn="auto">
              <a:spcAft>
                <a:spcPts val="0"/>
              </a:spcAft>
            </a:pPr>
            <a:r>
              <a:rPr lang="en-US" altLang="en-US" sz="3200" b="1" dirty="0"/>
              <a:t>The Argument</a:t>
            </a:r>
            <a:r>
              <a:rPr lang="en-US" altLang="en-US" sz="3200" dirty="0"/>
              <a:t>:</a:t>
            </a:r>
            <a:br>
              <a:rPr lang="en-US" altLang="en-US" sz="3200" dirty="0"/>
            </a:br>
            <a:r>
              <a:rPr lang="en-US" altLang="en-US" sz="3200" dirty="0"/>
              <a:t>We Always Do What Makes Us Feel Good</a:t>
            </a:r>
          </a:p>
        </p:txBody>
      </p:sp>
      <p:pic>
        <p:nvPicPr>
          <p:cNvPr id="4" name="Picture 3" descr="Logo, company name&#10;&#10;Description automatically generated">
            <a:extLst>
              <a:ext uri="{FF2B5EF4-FFF2-40B4-BE49-F238E27FC236}">
                <a16:creationId xmlns:a16="http://schemas.microsoft.com/office/drawing/2014/main" id="{9A80B1C7-CF6C-0859-D4B5-2E83BC91A2C4}"/>
              </a:ext>
            </a:extLst>
          </p:cNvPr>
          <p:cNvPicPr>
            <a:picLocks noChangeAspect="1"/>
          </p:cNvPicPr>
          <p:nvPr/>
        </p:nvPicPr>
        <p:blipFill>
          <a:blip r:embed="rId5"/>
          <a:stretch>
            <a:fillRect/>
          </a:stretch>
        </p:blipFill>
        <p:spPr>
          <a:xfrm>
            <a:off x="6580854" y="1856988"/>
            <a:ext cx="1150062" cy="407886"/>
          </a:xfrm>
          <a:prstGeom prst="rect">
            <a:avLst/>
          </a:prstGeom>
        </p:spPr>
      </p:pic>
    </p:spTree>
    <p:extLst>
      <p:ext uri="{BB962C8B-B14F-4D97-AF65-F5344CB8AC3E}">
        <p14:creationId xmlns:p14="http://schemas.microsoft.com/office/powerpoint/2010/main" val="4222903325"/>
      </p:ext>
    </p:extLst>
  </p:cSld>
  <p:clrMapOvr>
    <a:masterClrMapping/>
  </p:clrMapOvr>
  <p:transition>
    <p:split orient="vert"/>
    <p:sndAc>
      <p:stSnd>
        <p:snd r:embed="rId2" name="CAMERA.WAV"/>
      </p:stSnd>
    </p:sndAc>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57EF42-21CE-442E-B5D4-8F90EE0BF1F3}"/>
              </a:ext>
            </a:extLst>
          </p:cNvPr>
          <p:cNvSpPr>
            <a:spLocks noGrp="1"/>
          </p:cNvSpPr>
          <p:nvPr>
            <p:ph idx="1"/>
          </p:nvPr>
        </p:nvSpPr>
        <p:spPr>
          <a:xfrm>
            <a:off x="457200" y="1676400"/>
            <a:ext cx="8610600" cy="4648200"/>
          </a:xfrm>
        </p:spPr>
        <p:txBody>
          <a:bodyPr rtlCol="0">
            <a:normAutofit/>
          </a:bodyPr>
          <a:lstStyle/>
          <a:p>
            <a:pPr eaLnBrk="1" fontAlgn="auto" hangingPunct="1">
              <a:spcAft>
                <a:spcPts val="0"/>
              </a:spcAft>
              <a:buFont typeface="Arial" panose="020B0604020202020204" pitchFamily="34" charset="0"/>
              <a:buChar char="•"/>
              <a:defRPr/>
            </a:pPr>
            <a:r>
              <a:rPr lang="en-US" sz="2400" dirty="0">
                <a:latin typeface="+mj-lt"/>
              </a:rPr>
              <a:t>We may derive satisfaction from getting what we desire, but the object of our desire is not usually the feeling of satisfaction itself.</a:t>
            </a:r>
          </a:p>
          <a:p>
            <a:pPr eaLnBrk="1" fontAlgn="auto" hangingPunct="1">
              <a:spcAft>
                <a:spcPts val="0"/>
              </a:spcAft>
              <a:buFont typeface="Arial" panose="020B0604020202020204" pitchFamily="34" charset="0"/>
              <a:buChar char="•"/>
              <a:defRPr/>
            </a:pPr>
            <a:r>
              <a:rPr lang="en-US" sz="2400" dirty="0">
                <a:latin typeface="+mj-lt"/>
              </a:rPr>
              <a:t>Our desire to help others often comes first; the good feelings we may get are merely a by-product.</a:t>
            </a:r>
          </a:p>
        </p:txBody>
      </p:sp>
      <p:pic>
        <p:nvPicPr>
          <p:cNvPr id="22532" name="Picture 4" descr="C:\Users\Kyle\Documents\PHI 130\2013\Images\mother_theresa_people[1].jpg">
            <a:extLst>
              <a:ext uri="{FF2B5EF4-FFF2-40B4-BE49-F238E27FC236}">
                <a16:creationId xmlns:a16="http://schemas.microsoft.com/office/drawing/2014/main" id="{C4DABC75-DFBF-08C8-C25E-8241137382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860" y="3542461"/>
            <a:ext cx="4432374" cy="293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5">
            <a:extLst>
              <a:ext uri="{FF2B5EF4-FFF2-40B4-BE49-F238E27FC236}">
                <a16:creationId xmlns:a16="http://schemas.microsoft.com/office/drawing/2014/main" id="{9A57C633-FD78-BDCC-F58B-29AC1C564B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542462"/>
            <a:ext cx="3966210" cy="293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a:extLst>
              <a:ext uri="{FF2B5EF4-FFF2-40B4-BE49-F238E27FC236}">
                <a16:creationId xmlns:a16="http://schemas.microsoft.com/office/drawing/2014/main" id="{F7EB1E3C-9DCB-7280-CBD3-86F23FA90972}"/>
              </a:ext>
            </a:extLst>
          </p:cNvPr>
          <p:cNvSpPr>
            <a:spLocks noGrp="1" noChangeArrowheads="1"/>
          </p:cNvSpPr>
          <p:nvPr>
            <p:ph type="title"/>
          </p:nvPr>
        </p:nvSpPr>
        <p:spPr>
          <a:xfrm>
            <a:off x="0" y="914400"/>
            <a:ext cx="9144000" cy="715963"/>
          </a:xfrm>
        </p:spPr>
        <p:txBody>
          <a:bodyPr>
            <a:noAutofit/>
          </a:bodyPr>
          <a:lstStyle/>
          <a:p>
            <a:pPr algn="ctr" eaLnBrk="1" hangingPunct="1"/>
            <a:r>
              <a:rPr lang="en-US" altLang="en-US" sz="3200" b="1" dirty="0"/>
              <a:t>The Argument</a:t>
            </a:r>
            <a:r>
              <a:rPr lang="en-US" altLang="en-US" sz="3200" dirty="0"/>
              <a:t>:</a:t>
            </a:r>
            <a:br>
              <a:rPr lang="en-US" altLang="en-US" sz="3200" dirty="0"/>
            </a:br>
            <a:r>
              <a:rPr lang="en-US" altLang="en-US" sz="3200" dirty="0"/>
              <a:t>We Always Do What Makes Us Feel Good</a:t>
            </a:r>
          </a:p>
        </p:txBody>
      </p:sp>
      <p:pic>
        <p:nvPicPr>
          <p:cNvPr id="4" name="Picture 3" descr="Logo, company name&#10;&#10;Description automatically generated">
            <a:extLst>
              <a:ext uri="{FF2B5EF4-FFF2-40B4-BE49-F238E27FC236}">
                <a16:creationId xmlns:a16="http://schemas.microsoft.com/office/drawing/2014/main" id="{534E86E2-1B1D-23D6-44F1-08C2A0B2DB40}"/>
              </a:ext>
            </a:extLst>
          </p:cNvPr>
          <p:cNvPicPr>
            <a:picLocks noChangeAspect="1"/>
          </p:cNvPicPr>
          <p:nvPr/>
        </p:nvPicPr>
        <p:blipFill>
          <a:blip r:embed="rId5"/>
          <a:stretch>
            <a:fillRect/>
          </a:stretch>
        </p:blipFill>
        <p:spPr>
          <a:xfrm>
            <a:off x="1761719" y="652204"/>
            <a:ext cx="1150062" cy="407886"/>
          </a:xfrm>
          <a:prstGeom prst="rect">
            <a:avLst/>
          </a:prstGeom>
        </p:spPr>
      </p:pic>
    </p:spTree>
    <p:extLst>
      <p:ext uri="{BB962C8B-B14F-4D97-AF65-F5344CB8AC3E}">
        <p14:creationId xmlns:p14="http://schemas.microsoft.com/office/powerpoint/2010/main" val="3528723508"/>
      </p:ext>
    </p:extLst>
  </p:cSld>
  <p:clrMapOvr>
    <a:masterClrMapping/>
  </p:clrMapOvr>
  <p:transition>
    <p:split orient="vert"/>
    <p:sndAc>
      <p:stSnd>
        <p:snd r:embed="rId2" name="CAMERA.WAV"/>
      </p:stSnd>
    </p:sndAc>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31736F0C-30E8-2163-64DC-747C3D285465}"/>
              </a:ext>
            </a:extLst>
          </p:cNvPr>
          <p:cNvSpPr>
            <a:spLocks noGrp="1" noChangeArrowheads="1"/>
          </p:cNvSpPr>
          <p:nvPr>
            <p:ph type="title"/>
          </p:nvPr>
        </p:nvSpPr>
        <p:spPr>
          <a:xfrm>
            <a:off x="533400" y="762000"/>
            <a:ext cx="8229600" cy="715962"/>
          </a:xfrm>
        </p:spPr>
        <p:txBody>
          <a:bodyPr>
            <a:noAutofit/>
          </a:bodyPr>
          <a:lstStyle/>
          <a:p>
            <a:pPr algn="ctr" eaLnBrk="1" hangingPunct="1"/>
            <a:r>
              <a:rPr lang="en-US" altLang="en-US" sz="6000" dirty="0"/>
              <a:t>Ethical Egoism</a:t>
            </a:r>
          </a:p>
        </p:txBody>
      </p:sp>
      <p:sp>
        <p:nvSpPr>
          <p:cNvPr id="3" name="Content Placeholder 2">
            <a:extLst>
              <a:ext uri="{FF2B5EF4-FFF2-40B4-BE49-F238E27FC236}">
                <a16:creationId xmlns:a16="http://schemas.microsoft.com/office/drawing/2014/main" id="{202C74B5-DCDC-466E-9E4D-19597A4F0707}"/>
              </a:ext>
            </a:extLst>
          </p:cNvPr>
          <p:cNvSpPr>
            <a:spLocks noGrp="1"/>
          </p:cNvSpPr>
          <p:nvPr>
            <p:ph idx="1"/>
          </p:nvPr>
        </p:nvSpPr>
        <p:spPr>
          <a:xfrm>
            <a:off x="228600" y="1371600"/>
            <a:ext cx="8763000" cy="4648200"/>
          </a:xfrm>
        </p:spPr>
        <p:txBody>
          <a:bodyPr rtlCol="0">
            <a:normAutofit/>
          </a:bodyPr>
          <a:lstStyle/>
          <a:p>
            <a:pPr eaLnBrk="1" fontAlgn="auto" hangingPunct="1">
              <a:spcAft>
                <a:spcPts val="0"/>
              </a:spcAft>
              <a:buFont typeface="Arial" panose="020B0604020202020204" pitchFamily="34" charset="0"/>
              <a:buChar char="•"/>
              <a:defRPr/>
            </a:pPr>
            <a:r>
              <a:rPr lang="en-US" sz="2400" b="1" dirty="0">
                <a:latin typeface="+mj-lt"/>
              </a:rPr>
              <a:t>Ethical egoism </a:t>
            </a:r>
            <a:r>
              <a:rPr lang="en-US" sz="2400" dirty="0">
                <a:latin typeface="+mj-lt"/>
              </a:rPr>
              <a:t>is the radical idea that the principle of </a:t>
            </a:r>
            <a:r>
              <a:rPr lang="en-US" sz="2400" i="1" dirty="0">
                <a:latin typeface="+mj-lt"/>
              </a:rPr>
              <a:t>self-interest</a:t>
            </a:r>
            <a:r>
              <a:rPr lang="en-US" sz="2400" dirty="0">
                <a:latin typeface="+mj-lt"/>
              </a:rPr>
              <a:t> accounts for </a:t>
            </a:r>
            <a:r>
              <a:rPr lang="en-US" sz="2400" i="1" dirty="0">
                <a:latin typeface="+mj-lt"/>
              </a:rPr>
              <a:t>all</a:t>
            </a:r>
            <a:r>
              <a:rPr lang="en-US" sz="2400" dirty="0">
                <a:latin typeface="+mj-lt"/>
              </a:rPr>
              <a:t> of one’s moral obligations.</a:t>
            </a:r>
          </a:p>
          <a:p>
            <a:pPr lvl="1">
              <a:buFont typeface="Arial" panose="020B0604020202020204" pitchFamily="34" charset="0"/>
              <a:buChar char="•"/>
              <a:defRPr/>
            </a:pPr>
            <a:r>
              <a:rPr lang="en-US" dirty="0">
                <a:latin typeface="+mj-lt"/>
              </a:rPr>
              <a:t>Sometimes one’s interests may happen to coincide with the interests of others—in that by helping oneself, one will coincidentally help them, too.</a:t>
            </a:r>
          </a:p>
          <a:p>
            <a:pPr lvl="1">
              <a:buFont typeface="Arial" panose="020B0604020202020204" pitchFamily="34" charset="0"/>
              <a:buChar char="•"/>
              <a:defRPr/>
            </a:pPr>
            <a:r>
              <a:rPr lang="en-US" dirty="0">
                <a:latin typeface="+mj-lt"/>
              </a:rPr>
              <a:t>However, the benefit to others is not what makes an action </a:t>
            </a:r>
            <a:r>
              <a:rPr lang="en-US" i="1" dirty="0">
                <a:latin typeface="+mj-lt"/>
              </a:rPr>
              <a:t>right</a:t>
            </a:r>
            <a:r>
              <a:rPr lang="en-US" dirty="0">
                <a:latin typeface="+mj-lt"/>
              </a:rPr>
              <a:t>.  An action is </a:t>
            </a:r>
            <a:r>
              <a:rPr lang="en-US" i="1" dirty="0">
                <a:latin typeface="+mj-lt"/>
              </a:rPr>
              <a:t>right</a:t>
            </a:r>
            <a:r>
              <a:rPr lang="en-US" dirty="0">
                <a:latin typeface="+mj-lt"/>
              </a:rPr>
              <a:t> only insofar as it is to one’s own ‘advantage.’</a:t>
            </a:r>
          </a:p>
        </p:txBody>
      </p:sp>
      <p:pic>
        <p:nvPicPr>
          <p:cNvPr id="23556" name="Picture 3" descr="C:\Users\Kyle\Documents\PHI 130\2013\Images\climatechange[1].jpg">
            <a:extLst>
              <a:ext uri="{FF2B5EF4-FFF2-40B4-BE49-F238E27FC236}">
                <a16:creationId xmlns:a16="http://schemas.microsoft.com/office/drawing/2014/main" id="{FBFA9094-85AA-A481-7AE5-648939FB9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4190999"/>
            <a:ext cx="1981200" cy="2573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6" descr="C:\Users\Kyle\Documents\PHI 130\2013\Images\Hard-Work-Never-Fails-lance-armstrong[1].jpg">
            <a:extLst>
              <a:ext uri="{FF2B5EF4-FFF2-40B4-BE49-F238E27FC236}">
                <a16:creationId xmlns:a16="http://schemas.microsoft.com/office/drawing/2014/main" id="{9BCDCF95-8B2C-41EB-5D87-11706C8396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572000"/>
            <a:ext cx="3810000" cy="2029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Logo, company name&#10;&#10;Description automatically generated">
            <a:extLst>
              <a:ext uri="{FF2B5EF4-FFF2-40B4-BE49-F238E27FC236}">
                <a16:creationId xmlns:a16="http://schemas.microsoft.com/office/drawing/2014/main" id="{3DDB1D72-D589-81B5-6BBF-F2FC67937194}"/>
              </a:ext>
            </a:extLst>
          </p:cNvPr>
          <p:cNvPicPr>
            <a:picLocks noChangeAspect="1"/>
          </p:cNvPicPr>
          <p:nvPr/>
        </p:nvPicPr>
        <p:blipFill>
          <a:blip r:embed="rId5"/>
          <a:stretch>
            <a:fillRect/>
          </a:stretch>
        </p:blipFill>
        <p:spPr>
          <a:xfrm>
            <a:off x="4608186" y="6314246"/>
            <a:ext cx="1150062" cy="407886"/>
          </a:xfrm>
          <a:prstGeom prst="rect">
            <a:avLst/>
          </a:prstGeom>
        </p:spPr>
      </p:pic>
    </p:spTree>
    <p:extLst>
      <p:ext uri="{BB962C8B-B14F-4D97-AF65-F5344CB8AC3E}">
        <p14:creationId xmlns:p14="http://schemas.microsoft.com/office/powerpoint/2010/main" val="2320838433"/>
      </p:ext>
    </p:extLst>
  </p:cSld>
  <p:clrMapOvr>
    <a:masterClrMapping/>
  </p:clrMapOvr>
  <p:transition>
    <p:split orient="vert"/>
    <p:sndAc>
      <p:stSnd>
        <p:snd r:embed="rId2" name="CAMERA.WAV"/>
      </p:stSnd>
    </p:sndAc>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100F49-E904-4EAF-97E8-088C0A5054F0}"/>
              </a:ext>
            </a:extLst>
          </p:cNvPr>
          <p:cNvSpPr>
            <a:spLocks noGrp="1"/>
          </p:cNvSpPr>
          <p:nvPr>
            <p:ph idx="1"/>
          </p:nvPr>
        </p:nvSpPr>
        <p:spPr>
          <a:xfrm>
            <a:off x="228600" y="1752600"/>
            <a:ext cx="8686800" cy="4038600"/>
          </a:xfrm>
        </p:spPr>
        <p:txBody>
          <a:bodyPr rtlCol="0">
            <a:normAutofit/>
          </a:bodyPr>
          <a:lstStyle/>
          <a:p>
            <a:pPr eaLnBrk="1" fontAlgn="auto" hangingPunct="1">
              <a:spcAft>
                <a:spcPts val="0"/>
              </a:spcAft>
              <a:buFont typeface="Arial" panose="020B0604020202020204" pitchFamily="34" charset="0"/>
              <a:buChar char="•"/>
              <a:defRPr/>
            </a:pPr>
            <a:r>
              <a:rPr lang="en-US" sz="2400" dirty="0">
                <a:latin typeface="+mj-lt"/>
              </a:rPr>
              <a:t>One should not, however, always do what one </a:t>
            </a:r>
            <a:r>
              <a:rPr lang="en-US" sz="2400" i="1" dirty="0">
                <a:latin typeface="+mj-lt"/>
              </a:rPr>
              <a:t>wants</a:t>
            </a:r>
            <a:r>
              <a:rPr lang="en-US" sz="2400" dirty="0">
                <a:latin typeface="+mj-lt"/>
              </a:rPr>
              <a:t> to do (for example, set up a meth lab).</a:t>
            </a:r>
          </a:p>
          <a:p>
            <a:pPr eaLnBrk="1" fontAlgn="auto" hangingPunct="1">
              <a:spcAft>
                <a:spcPts val="0"/>
              </a:spcAft>
              <a:buFont typeface="Arial" panose="020B0604020202020204" pitchFamily="34" charset="0"/>
              <a:buChar char="•"/>
              <a:defRPr/>
            </a:pPr>
            <a:r>
              <a:rPr lang="en-US" sz="2400" dirty="0">
                <a:latin typeface="+mj-lt"/>
              </a:rPr>
              <a:t>A person </a:t>
            </a:r>
            <a:r>
              <a:rPr lang="en-US" sz="2400" i="1" dirty="0">
                <a:latin typeface="+mj-lt"/>
              </a:rPr>
              <a:t>ought</a:t>
            </a:r>
            <a:r>
              <a:rPr lang="en-US" sz="2400" dirty="0">
                <a:latin typeface="+mj-lt"/>
              </a:rPr>
              <a:t> to do what </a:t>
            </a:r>
            <a:r>
              <a:rPr lang="en-US" sz="2400" i="1" dirty="0">
                <a:latin typeface="+mj-lt"/>
              </a:rPr>
              <a:t>really is </a:t>
            </a:r>
            <a:r>
              <a:rPr lang="en-US" sz="2400" dirty="0">
                <a:latin typeface="+mj-lt"/>
              </a:rPr>
              <a:t>in his or her best interests, over the long run.</a:t>
            </a:r>
          </a:p>
        </p:txBody>
      </p:sp>
      <p:pic>
        <p:nvPicPr>
          <p:cNvPr id="24580" name="Picture 3" descr="C:\Users\Kyle\Documents\PHI 130\2013\Images\DoctorsSmokeCamelsAd[1].jpg">
            <a:extLst>
              <a:ext uri="{FF2B5EF4-FFF2-40B4-BE49-F238E27FC236}">
                <a16:creationId xmlns:a16="http://schemas.microsoft.com/office/drawing/2014/main" id="{4E42FD09-C795-B2F8-9C35-8C504C23F9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2971800"/>
            <a:ext cx="2895600" cy="3809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4" descr="C:\Users\Kyle\Documents\PHI 130\2013\Images\homunculus2[1].jpg">
            <a:extLst>
              <a:ext uri="{FF2B5EF4-FFF2-40B4-BE49-F238E27FC236}">
                <a16:creationId xmlns:a16="http://schemas.microsoft.com/office/drawing/2014/main" id="{47EC026F-468F-6941-1B79-FE80514D6F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429000"/>
            <a:ext cx="4495800" cy="3184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31736F0C-30E8-2163-64DC-747C3D285465}"/>
              </a:ext>
            </a:extLst>
          </p:cNvPr>
          <p:cNvSpPr>
            <a:spLocks noGrp="1" noChangeArrowheads="1"/>
          </p:cNvSpPr>
          <p:nvPr>
            <p:ph type="title"/>
          </p:nvPr>
        </p:nvSpPr>
        <p:spPr>
          <a:xfrm>
            <a:off x="533400" y="762000"/>
            <a:ext cx="8229600" cy="715962"/>
          </a:xfrm>
        </p:spPr>
        <p:txBody>
          <a:bodyPr>
            <a:noAutofit/>
          </a:bodyPr>
          <a:lstStyle/>
          <a:p>
            <a:pPr algn="ctr" eaLnBrk="1" hangingPunct="1"/>
            <a:r>
              <a:rPr lang="en-US" altLang="en-US" sz="6000" dirty="0"/>
              <a:t>Ethical Egoism</a:t>
            </a:r>
          </a:p>
        </p:txBody>
      </p:sp>
      <p:pic>
        <p:nvPicPr>
          <p:cNvPr id="4" name="Picture 3" descr="Logo, company name&#10;&#10;Description automatically generated">
            <a:extLst>
              <a:ext uri="{FF2B5EF4-FFF2-40B4-BE49-F238E27FC236}">
                <a16:creationId xmlns:a16="http://schemas.microsoft.com/office/drawing/2014/main" id="{0214CD9C-BCCC-A82D-38AB-43C1660F8783}"/>
              </a:ext>
            </a:extLst>
          </p:cNvPr>
          <p:cNvPicPr>
            <a:picLocks noChangeAspect="1"/>
          </p:cNvPicPr>
          <p:nvPr/>
        </p:nvPicPr>
        <p:blipFill>
          <a:blip r:embed="rId5"/>
          <a:stretch>
            <a:fillRect/>
          </a:stretch>
        </p:blipFill>
        <p:spPr>
          <a:xfrm>
            <a:off x="601066" y="1071451"/>
            <a:ext cx="1150062" cy="407886"/>
          </a:xfrm>
          <a:prstGeom prst="rect">
            <a:avLst/>
          </a:prstGeom>
        </p:spPr>
      </p:pic>
    </p:spTree>
    <p:extLst>
      <p:ext uri="{BB962C8B-B14F-4D97-AF65-F5344CB8AC3E}">
        <p14:creationId xmlns:p14="http://schemas.microsoft.com/office/powerpoint/2010/main" val="79030094"/>
      </p:ext>
    </p:extLst>
  </p:cSld>
  <p:clrMapOvr>
    <a:masterClrMapping/>
  </p:clrMapOvr>
  <p:transition>
    <p:split orient="vert"/>
    <p:sndAc>
      <p:stSnd>
        <p:snd r:embed="rId2" name="CAMERA.WAV"/>
      </p:stSnd>
    </p:sndAc>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Flow</Template>
  <TotalTime>1124</TotalTime>
  <Words>3107</Words>
  <Application>Microsoft Office PowerPoint</Application>
  <PresentationFormat>On-screen Show (4:3)</PresentationFormat>
  <Paragraphs>223</Paragraphs>
  <Slides>44</Slides>
  <Notes>14</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Flow</vt:lpstr>
      <vt:lpstr>2022-23</vt:lpstr>
      <vt:lpstr>Resolved: Humans are primarily driven by self-interest.</vt:lpstr>
      <vt:lpstr>Egoism</vt:lpstr>
      <vt:lpstr>Psychological Egoism</vt:lpstr>
      <vt:lpstr>The Argument: We Always Do What Makes Us Feel Good</vt:lpstr>
      <vt:lpstr>PowerPoint Presentation</vt:lpstr>
      <vt:lpstr>The Argument: We Always Do What Makes Us Feel Good</vt:lpstr>
      <vt:lpstr>Ethical Egoism</vt:lpstr>
      <vt:lpstr>Ethical Egoism</vt:lpstr>
      <vt:lpstr>Ayn Rand’s Argument</vt:lpstr>
      <vt:lpstr>Ayn Rand’s Argument</vt:lpstr>
      <vt:lpstr>Versions of Ethical Egoism</vt:lpstr>
      <vt:lpstr>Compatible with Commonsense Morality</vt:lpstr>
      <vt:lpstr>Commonsense Negative Duties</vt:lpstr>
      <vt:lpstr>Ethical Egoism and ‘Wickedness’</vt:lpstr>
      <vt:lpstr>Unacceptably Arbitrary</vt:lpstr>
      <vt:lpstr>Arguments for Ethical Egoism</vt:lpstr>
      <vt:lpstr>Altruism Is Demeaning</vt:lpstr>
      <vt:lpstr>Acting Selfishly Creates a Better World</vt:lpstr>
      <vt:lpstr>Ethical egoism doesn’t result in such a  different world after all.</vt:lpstr>
      <vt:lpstr>Criticisms of Ethical Egoism</vt:lpstr>
      <vt:lpstr>Universalizing Ethical Egoism</vt:lpstr>
      <vt:lpstr>Ethical Egoism:  a philosophy for a world of strangers</vt:lpstr>
      <vt:lpstr>Ethical Egoism and Friendship</vt:lpstr>
      <vt:lpstr>Ethical Egoism and Moral Sensitivity</vt:lpstr>
      <vt:lpstr>The Truths in Ethical Egoism</vt:lpstr>
      <vt:lpstr>Egoism, Altruism, and the Ideal World</vt:lpstr>
      <vt:lpstr>Altruism</vt:lpstr>
      <vt:lpstr>Altruism</vt:lpstr>
      <vt:lpstr>Why do we help?</vt:lpstr>
      <vt:lpstr>Biological Reasons: </vt:lpstr>
      <vt:lpstr>Social Norms: </vt:lpstr>
      <vt:lpstr>Cognitive Reasons: </vt:lpstr>
      <vt:lpstr>Helping Relieves Negative Feelings: </vt:lpstr>
      <vt:lpstr>Comparison</vt:lpstr>
      <vt:lpstr>PowerPoint Presentation</vt:lpstr>
      <vt:lpstr>Peter Singer’s “Drowning Child” </vt:lpstr>
      <vt:lpstr>Tragedy of the Commons </vt:lpstr>
      <vt:lpstr>Tragedy of the Commons </vt:lpstr>
      <vt:lpstr>DEFINITION OF REALISM</vt:lpstr>
      <vt:lpstr>PowerPoint Presentation</vt:lpstr>
      <vt:lpstr>BASIC ASSUMPTIONS OF REALISM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Ethical Egoism</dc:title>
  <dc:subject>ethics; ethical egoism</dc:subject>
  <dc:creator>Impulse</dc:creator>
  <cp:lastModifiedBy>Jesse Meyer</cp:lastModifiedBy>
  <cp:revision>107</cp:revision>
  <dcterms:created xsi:type="dcterms:W3CDTF">1998-02-14T15:02:12Z</dcterms:created>
  <dcterms:modified xsi:type="dcterms:W3CDTF">2023-03-22T05:40:00Z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1</vt:i4>
  </property>
  <property fmtid="{D5CDD505-2E9C-101B-9397-08002B2CF9AE}" pid="6" name="ScreenUsage">
    <vt:i4>2</vt:i4>
  </property>
  <property fmtid="{D5CDD505-2E9C-101B-9397-08002B2CF9AE}" pid="7" name="MailAddress">
    <vt:lpwstr>hinman@acusd.edu</vt:lpwstr>
  </property>
  <property fmtid="{D5CDD505-2E9C-101B-9397-08002B2CF9AE}" pid="8" name="HomePage">
    <vt:lpwstr>ethics.acusd.edu</vt:lpwstr>
  </property>
  <property fmtid="{D5CDD505-2E9C-101B-9397-08002B2CF9AE}" pid="9" name="Other">
    <vt:lpwstr/>
  </property>
  <property fmtid="{D5CDD505-2E9C-101B-9397-08002B2CF9AE}" pid="10" name="DownloadOriginal">
    <vt:bool>true</vt:bool>
  </property>
  <property fmtid="{D5CDD505-2E9C-101B-9397-08002B2CF9AE}" pid="11" name="DownloadIEButton">
    <vt:bool>true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3</vt:i4>
  </property>
  <property fmtid="{D5CDD505-2E9C-101B-9397-08002B2CF9AE}" pid="21" name="OutputDir">
    <vt:lpwstr>D:\My Presentations\Moral Theory\Egoism</vt:lpwstr>
  </property>
</Properties>
</file>